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54"/>
  </p:notesMasterIdLst>
  <p:handoutMasterIdLst>
    <p:handoutMasterId r:id="rId55"/>
  </p:handoutMasterIdLst>
  <p:sldIdLst>
    <p:sldId id="256" r:id="rId2"/>
    <p:sldId id="257" r:id="rId3"/>
    <p:sldId id="259" r:id="rId4"/>
    <p:sldId id="258" r:id="rId5"/>
    <p:sldId id="260" r:id="rId6"/>
    <p:sldId id="261" r:id="rId7"/>
    <p:sldId id="262" r:id="rId8"/>
    <p:sldId id="309"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313" r:id="rId23"/>
    <p:sldId id="314" r:id="rId24"/>
    <p:sldId id="315" r:id="rId25"/>
    <p:sldId id="316" r:id="rId26"/>
    <p:sldId id="317" r:id="rId27"/>
    <p:sldId id="318" r:id="rId28"/>
    <p:sldId id="319" r:id="rId29"/>
    <p:sldId id="284" r:id="rId30"/>
    <p:sldId id="285" r:id="rId31"/>
    <p:sldId id="286" r:id="rId32"/>
    <p:sldId id="287" r:id="rId33"/>
    <p:sldId id="288" r:id="rId34"/>
    <p:sldId id="306" r:id="rId35"/>
    <p:sldId id="307" r:id="rId36"/>
    <p:sldId id="289" r:id="rId37"/>
    <p:sldId id="290" r:id="rId38"/>
    <p:sldId id="291" r:id="rId39"/>
    <p:sldId id="292" r:id="rId40"/>
    <p:sldId id="293" r:id="rId41"/>
    <p:sldId id="296" r:id="rId42"/>
    <p:sldId id="298" r:id="rId43"/>
    <p:sldId id="301" r:id="rId44"/>
    <p:sldId id="295" r:id="rId45"/>
    <p:sldId id="302" r:id="rId46"/>
    <p:sldId id="303" r:id="rId47"/>
    <p:sldId id="304" r:id="rId48"/>
    <p:sldId id="308" r:id="rId49"/>
    <p:sldId id="305" r:id="rId50"/>
    <p:sldId id="312" r:id="rId51"/>
    <p:sldId id="310" r:id="rId52"/>
    <p:sldId id="311" r:id="rId53"/>
  </p:sldIdLst>
  <p:sldSz cx="9144000" cy="6858000" type="screen4x3"/>
  <p:notesSz cx="6858000" cy="9144000"/>
  <p:embeddedFontLst>
    <p:embeddedFont>
      <p:font typeface="Impact" panose="020B0806030902050204" pitchFamily="34" charset="0"/>
      <p:regular r:id="rId56"/>
    </p:embeddedFont>
    <p:embeddedFont>
      <p:font typeface="Berlin Sans FB Demi" panose="020E0802020502020306" pitchFamily="34" charset="0"/>
      <p:bold r:id="rId57"/>
    </p:embeddedFont>
    <p:embeddedFont>
      <p:font typeface="Arial Black" panose="020B0A04020102020204" pitchFamily="34" charset="0"/>
      <p:bold r:id="rId58"/>
    </p:embeddedFont>
    <p:embeddedFont>
      <p:font typeface="Eras Medium ITC" panose="020B0602030504020804" pitchFamily="34" charset="0"/>
      <p:regular r:id="rId59"/>
    </p:embeddedFont>
  </p:embeddedFont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J. Walla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FFFF00"/>
    <a:srgbClr val="FF0000"/>
    <a:srgbClr val="FF00FF"/>
    <a:srgbClr val="99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4" autoAdjust="0"/>
    <p:restoredTop sz="79279" autoAdjust="0"/>
  </p:normalViewPr>
  <p:slideViewPr>
    <p:cSldViewPr>
      <p:cViewPr varScale="1">
        <p:scale>
          <a:sx n="53" d="100"/>
          <a:sy n="53" d="100"/>
        </p:scale>
        <p:origin x="-16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Steven J. Wallace</a:t>
            </a:r>
          </a:p>
        </p:txBody>
      </p:sp>
      <p:sp>
        <p:nvSpPr>
          <p:cNvPr id="1146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ltLang="en-US"/>
              <a:t>Revelation 15, 16</a:t>
            </a:r>
          </a:p>
        </p:txBody>
      </p:sp>
      <p:sp>
        <p:nvSpPr>
          <p:cNvPr id="1146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en-US" altLang="en-US"/>
              <a:t>www.revelationandcreation.com</a:t>
            </a:r>
          </a:p>
        </p:txBody>
      </p:sp>
      <p:sp>
        <p:nvSpPr>
          <p:cNvPr id="1146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3010D6-5EE4-4FEC-B8B9-418AB7E0E072}" type="slidenum">
              <a:rPr lang="en-US" altLang="en-US"/>
              <a:pPr/>
              <a:t>‹#›</a:t>
            </a:fld>
            <a:endParaRPr lang="en-US" altLang="en-US"/>
          </a:p>
        </p:txBody>
      </p:sp>
    </p:spTree>
    <p:extLst>
      <p:ext uri="{BB962C8B-B14F-4D97-AF65-F5344CB8AC3E}">
        <p14:creationId xmlns:p14="http://schemas.microsoft.com/office/powerpoint/2010/main" val="383212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Steven J. Wallace</a:t>
            </a: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ltLang="en-US"/>
              <a:t>Revelation 15, 16</a:t>
            </a:r>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en-US" altLang="en-US"/>
              <a:t>www.revelationandcreation.com</a:t>
            </a: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A43C38-472C-478B-A244-AEB79063BDA8}" type="slidenum">
              <a:rPr lang="en-US" altLang="en-US"/>
              <a:pPr/>
              <a:t>‹#›</a:t>
            </a:fld>
            <a:endParaRPr lang="en-US" altLang="en-US"/>
          </a:p>
        </p:txBody>
      </p:sp>
    </p:spTree>
    <p:extLst>
      <p:ext uri="{BB962C8B-B14F-4D97-AF65-F5344CB8AC3E}">
        <p14:creationId xmlns:p14="http://schemas.microsoft.com/office/powerpoint/2010/main" val="251568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2</a:t>
            </a:fld>
            <a:endParaRPr lang="en-US" altLang="en-US"/>
          </a:p>
        </p:txBody>
      </p:sp>
    </p:spTree>
    <p:extLst>
      <p:ext uri="{BB962C8B-B14F-4D97-AF65-F5344CB8AC3E}">
        <p14:creationId xmlns:p14="http://schemas.microsoft.com/office/powerpoint/2010/main" val="210350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17</a:t>
            </a:fld>
            <a:endParaRPr lang="en-US" altLang="en-US"/>
          </a:p>
        </p:txBody>
      </p:sp>
    </p:spTree>
    <p:extLst>
      <p:ext uri="{BB962C8B-B14F-4D97-AF65-F5344CB8AC3E}">
        <p14:creationId xmlns:p14="http://schemas.microsoft.com/office/powerpoint/2010/main" val="51287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20</a:t>
            </a:fld>
            <a:endParaRPr lang="en-US" altLang="en-US"/>
          </a:p>
        </p:txBody>
      </p:sp>
    </p:spTree>
    <p:extLst>
      <p:ext uri="{BB962C8B-B14F-4D97-AF65-F5344CB8AC3E}">
        <p14:creationId xmlns:p14="http://schemas.microsoft.com/office/powerpoint/2010/main" val="279721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21</a:t>
            </a:fld>
            <a:endParaRPr lang="en-US" altLang="en-US"/>
          </a:p>
        </p:txBody>
      </p:sp>
    </p:spTree>
    <p:extLst>
      <p:ext uri="{BB962C8B-B14F-4D97-AF65-F5344CB8AC3E}">
        <p14:creationId xmlns:p14="http://schemas.microsoft.com/office/powerpoint/2010/main" val="81848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solidFill>
                  <a:prstClr val="black"/>
                </a:solidFill>
              </a:rPr>
              <a:t>Steven J. Wallace</a:t>
            </a:r>
            <a:endParaRPr lang="en-US" altLang="en-US">
              <a:solidFill>
                <a:prstClr val="black"/>
              </a:solidFill>
            </a:endParaRPr>
          </a:p>
        </p:txBody>
      </p:sp>
      <p:sp>
        <p:nvSpPr>
          <p:cNvPr id="5" name="Date Placeholder 4"/>
          <p:cNvSpPr>
            <a:spLocks noGrp="1"/>
          </p:cNvSpPr>
          <p:nvPr>
            <p:ph type="dt" idx="11"/>
          </p:nvPr>
        </p:nvSpPr>
        <p:spPr/>
        <p:txBody>
          <a:bodyPr/>
          <a:lstStyle/>
          <a:p>
            <a:r>
              <a:rPr lang="en-US" altLang="en-US" smtClean="0">
                <a:solidFill>
                  <a:prstClr val="black"/>
                </a:solidFill>
              </a:rPr>
              <a:t>Revelation 15, 16</a:t>
            </a:r>
            <a:endParaRPr lang="en-US" altLang="en-US">
              <a:solidFill>
                <a:prstClr val="black"/>
              </a:solidFill>
            </a:endParaRPr>
          </a:p>
        </p:txBody>
      </p:sp>
      <p:sp>
        <p:nvSpPr>
          <p:cNvPr id="6" name="Footer Placeholder 5"/>
          <p:cNvSpPr>
            <a:spLocks noGrp="1"/>
          </p:cNvSpPr>
          <p:nvPr>
            <p:ph type="ftr" sz="quarter" idx="12"/>
          </p:nvPr>
        </p:nvSpPr>
        <p:spPr/>
        <p:txBody>
          <a:bodyPr/>
          <a:lstStyle/>
          <a:p>
            <a:r>
              <a:rPr lang="en-US" altLang="en-US" smtClean="0">
                <a:solidFill>
                  <a:prstClr val="black"/>
                </a:solidFill>
              </a:rPr>
              <a:t>www.revelationandcreation.com</a:t>
            </a:r>
            <a:endParaRPr lang="en-US" altLang="en-US">
              <a:solidFill>
                <a:prstClr val="black"/>
              </a:solidFill>
            </a:endParaRPr>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363951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solidFill>
                  <a:prstClr val="black"/>
                </a:solidFill>
              </a:rPr>
              <a:t>Steven J. Wallace</a:t>
            </a:r>
            <a:endParaRPr lang="en-US" altLang="en-US">
              <a:solidFill>
                <a:prstClr val="black"/>
              </a:solidFill>
            </a:endParaRPr>
          </a:p>
        </p:txBody>
      </p:sp>
      <p:sp>
        <p:nvSpPr>
          <p:cNvPr id="5" name="Date Placeholder 4"/>
          <p:cNvSpPr>
            <a:spLocks noGrp="1"/>
          </p:cNvSpPr>
          <p:nvPr>
            <p:ph type="dt" idx="11"/>
          </p:nvPr>
        </p:nvSpPr>
        <p:spPr/>
        <p:txBody>
          <a:bodyPr/>
          <a:lstStyle/>
          <a:p>
            <a:r>
              <a:rPr lang="en-US" altLang="en-US" smtClean="0">
                <a:solidFill>
                  <a:prstClr val="black"/>
                </a:solidFill>
              </a:rPr>
              <a:t>Revelation 15, 16</a:t>
            </a:r>
            <a:endParaRPr lang="en-US" altLang="en-US">
              <a:solidFill>
                <a:prstClr val="black"/>
              </a:solidFill>
            </a:endParaRPr>
          </a:p>
        </p:txBody>
      </p:sp>
      <p:sp>
        <p:nvSpPr>
          <p:cNvPr id="6" name="Footer Placeholder 5"/>
          <p:cNvSpPr>
            <a:spLocks noGrp="1"/>
          </p:cNvSpPr>
          <p:nvPr>
            <p:ph type="ftr" sz="quarter" idx="12"/>
          </p:nvPr>
        </p:nvSpPr>
        <p:spPr/>
        <p:txBody>
          <a:bodyPr/>
          <a:lstStyle/>
          <a:p>
            <a:r>
              <a:rPr lang="en-US" altLang="en-US" smtClean="0">
                <a:solidFill>
                  <a:prstClr val="black"/>
                </a:solidFill>
              </a:rPr>
              <a:t>www.revelationandcreation.com</a:t>
            </a:r>
            <a:endParaRPr lang="en-US" altLang="en-US">
              <a:solidFill>
                <a:prstClr val="black"/>
              </a:solidFill>
            </a:endParaRPr>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423705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solidFill>
                  <a:prstClr val="black"/>
                </a:solidFill>
              </a:rPr>
              <a:t>Steven J. Wallace</a:t>
            </a:r>
            <a:endParaRPr lang="en-US" altLang="en-US">
              <a:solidFill>
                <a:prstClr val="black"/>
              </a:solidFill>
            </a:endParaRPr>
          </a:p>
        </p:txBody>
      </p:sp>
      <p:sp>
        <p:nvSpPr>
          <p:cNvPr id="5" name="Date Placeholder 4"/>
          <p:cNvSpPr>
            <a:spLocks noGrp="1"/>
          </p:cNvSpPr>
          <p:nvPr>
            <p:ph type="dt" idx="11"/>
          </p:nvPr>
        </p:nvSpPr>
        <p:spPr/>
        <p:txBody>
          <a:bodyPr/>
          <a:lstStyle/>
          <a:p>
            <a:r>
              <a:rPr lang="en-US" altLang="en-US" smtClean="0">
                <a:solidFill>
                  <a:prstClr val="black"/>
                </a:solidFill>
              </a:rPr>
              <a:t>Revelation 15, 16</a:t>
            </a:r>
            <a:endParaRPr lang="en-US" altLang="en-US">
              <a:solidFill>
                <a:prstClr val="black"/>
              </a:solidFill>
            </a:endParaRPr>
          </a:p>
        </p:txBody>
      </p:sp>
      <p:sp>
        <p:nvSpPr>
          <p:cNvPr id="6" name="Footer Placeholder 5"/>
          <p:cNvSpPr>
            <a:spLocks noGrp="1"/>
          </p:cNvSpPr>
          <p:nvPr>
            <p:ph type="ftr" sz="quarter" idx="12"/>
          </p:nvPr>
        </p:nvSpPr>
        <p:spPr/>
        <p:txBody>
          <a:bodyPr/>
          <a:lstStyle/>
          <a:p>
            <a:r>
              <a:rPr lang="en-US" altLang="en-US" smtClean="0">
                <a:solidFill>
                  <a:prstClr val="black"/>
                </a:solidFill>
              </a:rPr>
              <a:t>www.revelationandcreation.com</a:t>
            </a:r>
            <a:endParaRPr lang="en-US" altLang="en-US">
              <a:solidFill>
                <a:prstClr val="black"/>
              </a:solidFill>
            </a:endParaRPr>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2530356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solidFill>
                  <a:prstClr val="black"/>
                </a:solidFill>
              </a:rPr>
              <a:t>Steven J. Wallace</a:t>
            </a:r>
            <a:endParaRPr lang="en-US" altLang="en-US">
              <a:solidFill>
                <a:prstClr val="black"/>
              </a:solidFill>
            </a:endParaRPr>
          </a:p>
        </p:txBody>
      </p:sp>
      <p:sp>
        <p:nvSpPr>
          <p:cNvPr id="5" name="Date Placeholder 4"/>
          <p:cNvSpPr>
            <a:spLocks noGrp="1"/>
          </p:cNvSpPr>
          <p:nvPr>
            <p:ph type="dt" idx="11"/>
          </p:nvPr>
        </p:nvSpPr>
        <p:spPr/>
        <p:txBody>
          <a:bodyPr/>
          <a:lstStyle/>
          <a:p>
            <a:r>
              <a:rPr lang="en-US" altLang="en-US" smtClean="0">
                <a:solidFill>
                  <a:prstClr val="black"/>
                </a:solidFill>
              </a:rPr>
              <a:t>Revelation 15, 16</a:t>
            </a:r>
            <a:endParaRPr lang="en-US" altLang="en-US">
              <a:solidFill>
                <a:prstClr val="black"/>
              </a:solidFill>
            </a:endParaRPr>
          </a:p>
        </p:txBody>
      </p:sp>
      <p:sp>
        <p:nvSpPr>
          <p:cNvPr id="6" name="Footer Placeholder 5"/>
          <p:cNvSpPr>
            <a:spLocks noGrp="1"/>
          </p:cNvSpPr>
          <p:nvPr>
            <p:ph type="ftr" sz="quarter" idx="12"/>
          </p:nvPr>
        </p:nvSpPr>
        <p:spPr/>
        <p:txBody>
          <a:bodyPr/>
          <a:lstStyle/>
          <a:p>
            <a:r>
              <a:rPr lang="en-US" altLang="en-US" smtClean="0">
                <a:solidFill>
                  <a:prstClr val="black"/>
                </a:solidFill>
              </a:rPr>
              <a:t>www.revelationandcreation.com</a:t>
            </a:r>
            <a:endParaRPr lang="en-US" altLang="en-US">
              <a:solidFill>
                <a:prstClr val="black"/>
              </a:solidFill>
            </a:endParaRPr>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2210872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solidFill>
                  <a:prstClr val="black"/>
                </a:solidFill>
              </a:rPr>
              <a:t>Steven J. Wallace</a:t>
            </a:r>
            <a:endParaRPr lang="en-US" altLang="en-US">
              <a:solidFill>
                <a:prstClr val="black"/>
              </a:solidFill>
            </a:endParaRPr>
          </a:p>
        </p:txBody>
      </p:sp>
      <p:sp>
        <p:nvSpPr>
          <p:cNvPr id="5" name="Date Placeholder 4"/>
          <p:cNvSpPr>
            <a:spLocks noGrp="1"/>
          </p:cNvSpPr>
          <p:nvPr>
            <p:ph type="dt" idx="11"/>
          </p:nvPr>
        </p:nvSpPr>
        <p:spPr/>
        <p:txBody>
          <a:bodyPr/>
          <a:lstStyle/>
          <a:p>
            <a:r>
              <a:rPr lang="en-US" altLang="en-US" smtClean="0">
                <a:solidFill>
                  <a:prstClr val="black"/>
                </a:solidFill>
              </a:rPr>
              <a:t>Revelation 15, 16</a:t>
            </a:r>
            <a:endParaRPr lang="en-US" altLang="en-US">
              <a:solidFill>
                <a:prstClr val="black"/>
              </a:solidFill>
            </a:endParaRPr>
          </a:p>
        </p:txBody>
      </p:sp>
      <p:sp>
        <p:nvSpPr>
          <p:cNvPr id="6" name="Footer Placeholder 5"/>
          <p:cNvSpPr>
            <a:spLocks noGrp="1"/>
          </p:cNvSpPr>
          <p:nvPr>
            <p:ph type="ftr" sz="quarter" idx="12"/>
          </p:nvPr>
        </p:nvSpPr>
        <p:spPr/>
        <p:txBody>
          <a:bodyPr/>
          <a:lstStyle/>
          <a:p>
            <a:r>
              <a:rPr lang="en-US" altLang="en-US" smtClean="0">
                <a:solidFill>
                  <a:prstClr val="black"/>
                </a:solidFill>
              </a:rPr>
              <a:t>www.revelationandcreation.com</a:t>
            </a:r>
            <a:endParaRPr lang="en-US" altLang="en-US">
              <a:solidFill>
                <a:prstClr val="black"/>
              </a:solidFill>
            </a:endParaRPr>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solidFill>
                  <a:prstClr val="black"/>
                </a:solidFill>
              </a:rPr>
              <a:pPr/>
              <a:t>26</a:t>
            </a:fld>
            <a:endParaRPr lang="en-US" altLang="en-US">
              <a:solidFill>
                <a:prstClr val="black"/>
              </a:solidFill>
            </a:endParaRPr>
          </a:p>
        </p:txBody>
      </p:sp>
    </p:spTree>
    <p:extLst>
      <p:ext uri="{BB962C8B-B14F-4D97-AF65-F5344CB8AC3E}">
        <p14:creationId xmlns:p14="http://schemas.microsoft.com/office/powerpoint/2010/main" val="249849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solidFill>
                  <a:prstClr val="black"/>
                </a:solidFill>
              </a:rPr>
              <a:t>Steven J. Wallace</a:t>
            </a:r>
            <a:endParaRPr lang="en-US" altLang="en-US">
              <a:solidFill>
                <a:prstClr val="black"/>
              </a:solidFill>
            </a:endParaRPr>
          </a:p>
        </p:txBody>
      </p:sp>
      <p:sp>
        <p:nvSpPr>
          <p:cNvPr id="5" name="Date Placeholder 4"/>
          <p:cNvSpPr>
            <a:spLocks noGrp="1"/>
          </p:cNvSpPr>
          <p:nvPr>
            <p:ph type="dt" idx="11"/>
          </p:nvPr>
        </p:nvSpPr>
        <p:spPr/>
        <p:txBody>
          <a:bodyPr/>
          <a:lstStyle/>
          <a:p>
            <a:r>
              <a:rPr lang="en-US" altLang="en-US" smtClean="0">
                <a:solidFill>
                  <a:prstClr val="black"/>
                </a:solidFill>
              </a:rPr>
              <a:t>Revelation 15, 16</a:t>
            </a:r>
            <a:endParaRPr lang="en-US" altLang="en-US">
              <a:solidFill>
                <a:prstClr val="black"/>
              </a:solidFill>
            </a:endParaRPr>
          </a:p>
        </p:txBody>
      </p:sp>
      <p:sp>
        <p:nvSpPr>
          <p:cNvPr id="6" name="Footer Placeholder 5"/>
          <p:cNvSpPr>
            <a:spLocks noGrp="1"/>
          </p:cNvSpPr>
          <p:nvPr>
            <p:ph type="ftr" sz="quarter" idx="12"/>
          </p:nvPr>
        </p:nvSpPr>
        <p:spPr/>
        <p:txBody>
          <a:bodyPr/>
          <a:lstStyle/>
          <a:p>
            <a:r>
              <a:rPr lang="en-US" altLang="en-US" smtClean="0">
                <a:solidFill>
                  <a:prstClr val="black"/>
                </a:solidFill>
              </a:rPr>
              <a:t>www.revelationandcreation.com</a:t>
            </a:r>
            <a:endParaRPr lang="en-US" altLang="en-US">
              <a:solidFill>
                <a:prstClr val="black"/>
              </a:solidFill>
            </a:endParaRPr>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36522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solidFill>
                  <a:prstClr val="black"/>
                </a:solidFill>
              </a:rPr>
              <a:t>Steven J. Wallace</a:t>
            </a:r>
            <a:endParaRPr lang="en-US" altLang="en-US">
              <a:solidFill>
                <a:prstClr val="black"/>
              </a:solidFill>
            </a:endParaRPr>
          </a:p>
        </p:txBody>
      </p:sp>
      <p:sp>
        <p:nvSpPr>
          <p:cNvPr id="5" name="Date Placeholder 4"/>
          <p:cNvSpPr>
            <a:spLocks noGrp="1"/>
          </p:cNvSpPr>
          <p:nvPr>
            <p:ph type="dt" idx="11"/>
          </p:nvPr>
        </p:nvSpPr>
        <p:spPr/>
        <p:txBody>
          <a:bodyPr/>
          <a:lstStyle/>
          <a:p>
            <a:r>
              <a:rPr lang="en-US" altLang="en-US" smtClean="0">
                <a:solidFill>
                  <a:prstClr val="black"/>
                </a:solidFill>
              </a:rPr>
              <a:t>Revelation 15, 16</a:t>
            </a:r>
            <a:endParaRPr lang="en-US" altLang="en-US">
              <a:solidFill>
                <a:prstClr val="black"/>
              </a:solidFill>
            </a:endParaRPr>
          </a:p>
        </p:txBody>
      </p:sp>
      <p:sp>
        <p:nvSpPr>
          <p:cNvPr id="6" name="Footer Placeholder 5"/>
          <p:cNvSpPr>
            <a:spLocks noGrp="1"/>
          </p:cNvSpPr>
          <p:nvPr>
            <p:ph type="ftr" sz="quarter" idx="12"/>
          </p:nvPr>
        </p:nvSpPr>
        <p:spPr/>
        <p:txBody>
          <a:bodyPr/>
          <a:lstStyle/>
          <a:p>
            <a:r>
              <a:rPr lang="en-US" altLang="en-US" smtClean="0">
                <a:solidFill>
                  <a:prstClr val="black"/>
                </a:solidFill>
              </a:rPr>
              <a:t>www.revelationandcreation.com</a:t>
            </a:r>
            <a:endParaRPr lang="en-US" altLang="en-US">
              <a:solidFill>
                <a:prstClr val="black"/>
              </a:solidFill>
            </a:endParaRPr>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295255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4</a:t>
            </a:fld>
            <a:endParaRPr lang="en-US" altLang="en-US"/>
          </a:p>
        </p:txBody>
      </p:sp>
    </p:spTree>
    <p:extLst>
      <p:ext uri="{BB962C8B-B14F-4D97-AF65-F5344CB8AC3E}">
        <p14:creationId xmlns:p14="http://schemas.microsoft.com/office/powerpoint/2010/main" val="307508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29</a:t>
            </a:fld>
            <a:endParaRPr lang="en-US" altLang="en-US"/>
          </a:p>
        </p:txBody>
      </p:sp>
    </p:spTree>
    <p:extLst>
      <p:ext uri="{BB962C8B-B14F-4D97-AF65-F5344CB8AC3E}">
        <p14:creationId xmlns:p14="http://schemas.microsoft.com/office/powerpoint/2010/main" val="32554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31</a:t>
            </a:fld>
            <a:endParaRPr lang="en-US" altLang="en-US"/>
          </a:p>
        </p:txBody>
      </p:sp>
    </p:spTree>
    <p:extLst>
      <p:ext uri="{BB962C8B-B14F-4D97-AF65-F5344CB8AC3E}">
        <p14:creationId xmlns:p14="http://schemas.microsoft.com/office/powerpoint/2010/main" val="191557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32</a:t>
            </a:fld>
            <a:endParaRPr lang="en-US" altLang="en-US"/>
          </a:p>
        </p:txBody>
      </p:sp>
    </p:spTree>
    <p:extLst>
      <p:ext uri="{BB962C8B-B14F-4D97-AF65-F5344CB8AC3E}">
        <p14:creationId xmlns:p14="http://schemas.microsoft.com/office/powerpoint/2010/main" val="1277292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37</a:t>
            </a:fld>
            <a:endParaRPr lang="en-US" altLang="en-US"/>
          </a:p>
        </p:txBody>
      </p:sp>
    </p:spTree>
    <p:extLst>
      <p:ext uri="{BB962C8B-B14F-4D97-AF65-F5344CB8AC3E}">
        <p14:creationId xmlns:p14="http://schemas.microsoft.com/office/powerpoint/2010/main" val="1969207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38</a:t>
            </a:fld>
            <a:endParaRPr lang="en-US" altLang="en-US"/>
          </a:p>
        </p:txBody>
      </p:sp>
    </p:spTree>
    <p:extLst>
      <p:ext uri="{BB962C8B-B14F-4D97-AF65-F5344CB8AC3E}">
        <p14:creationId xmlns:p14="http://schemas.microsoft.com/office/powerpoint/2010/main" val="17338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Steven J. Wallace</a:t>
            </a:r>
          </a:p>
        </p:txBody>
      </p:sp>
      <p:sp>
        <p:nvSpPr>
          <p:cNvPr id="5" name="Rectangle 3"/>
          <p:cNvSpPr>
            <a:spLocks noGrp="1" noChangeArrowheads="1"/>
          </p:cNvSpPr>
          <p:nvPr>
            <p:ph type="dt" idx="1"/>
          </p:nvPr>
        </p:nvSpPr>
        <p:spPr>
          <a:ln/>
        </p:spPr>
        <p:txBody>
          <a:bodyPr/>
          <a:lstStyle/>
          <a:p>
            <a:r>
              <a:rPr lang="en-US" altLang="en-US"/>
              <a:t>Revelation 15, 16</a:t>
            </a:r>
          </a:p>
        </p:txBody>
      </p:sp>
      <p:sp>
        <p:nvSpPr>
          <p:cNvPr id="6" name="Rectangle 6"/>
          <p:cNvSpPr>
            <a:spLocks noGrp="1" noChangeArrowheads="1"/>
          </p:cNvSpPr>
          <p:nvPr>
            <p:ph type="ftr" sz="quarter" idx="4"/>
          </p:nvPr>
        </p:nvSpPr>
        <p:spPr>
          <a:ln/>
        </p:spPr>
        <p:txBody>
          <a:bodyPr/>
          <a:lstStyle/>
          <a:p>
            <a:r>
              <a:rPr lang="en-US" altLang="en-US"/>
              <a:t>www.revelationandcreation.com</a:t>
            </a:r>
          </a:p>
        </p:txBody>
      </p:sp>
      <p:sp>
        <p:nvSpPr>
          <p:cNvPr id="7" name="Rectangle 7"/>
          <p:cNvSpPr>
            <a:spLocks noGrp="1" noChangeArrowheads="1"/>
          </p:cNvSpPr>
          <p:nvPr>
            <p:ph type="sldNum" sz="quarter" idx="5"/>
          </p:nvPr>
        </p:nvSpPr>
        <p:spPr>
          <a:ln/>
        </p:spPr>
        <p:txBody>
          <a:bodyPr/>
          <a:lstStyle/>
          <a:p>
            <a:fld id="{F881CB1E-3439-4497-97A8-40314D6F0D35}" type="slidenum">
              <a:rPr lang="en-US" altLang="en-US"/>
              <a:pPr/>
              <a:t>39</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40</a:t>
            </a:fld>
            <a:endParaRPr lang="en-US" altLang="en-US"/>
          </a:p>
        </p:txBody>
      </p:sp>
    </p:spTree>
    <p:extLst>
      <p:ext uri="{BB962C8B-B14F-4D97-AF65-F5344CB8AC3E}">
        <p14:creationId xmlns:p14="http://schemas.microsoft.com/office/powerpoint/2010/main" val="405135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42</a:t>
            </a:fld>
            <a:endParaRPr lang="en-US" altLang="en-US"/>
          </a:p>
        </p:txBody>
      </p:sp>
    </p:spTree>
    <p:extLst>
      <p:ext uri="{BB962C8B-B14F-4D97-AF65-F5344CB8AC3E}">
        <p14:creationId xmlns:p14="http://schemas.microsoft.com/office/powerpoint/2010/main" val="2303933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43</a:t>
            </a:fld>
            <a:endParaRPr lang="en-US" altLang="en-US"/>
          </a:p>
        </p:txBody>
      </p:sp>
    </p:spTree>
    <p:extLst>
      <p:ext uri="{BB962C8B-B14F-4D97-AF65-F5344CB8AC3E}">
        <p14:creationId xmlns:p14="http://schemas.microsoft.com/office/powerpoint/2010/main" val="4064575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44</a:t>
            </a:fld>
            <a:endParaRPr lang="en-US" altLang="en-US"/>
          </a:p>
        </p:txBody>
      </p:sp>
    </p:spTree>
    <p:extLst>
      <p:ext uri="{BB962C8B-B14F-4D97-AF65-F5344CB8AC3E}">
        <p14:creationId xmlns:p14="http://schemas.microsoft.com/office/powerpoint/2010/main" val="380286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8</a:t>
            </a:fld>
            <a:endParaRPr lang="en-US" altLang="en-US"/>
          </a:p>
        </p:txBody>
      </p:sp>
    </p:spTree>
    <p:extLst>
      <p:ext uri="{BB962C8B-B14F-4D97-AF65-F5344CB8AC3E}">
        <p14:creationId xmlns:p14="http://schemas.microsoft.com/office/powerpoint/2010/main" val="1803224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46</a:t>
            </a:fld>
            <a:endParaRPr lang="en-US" altLang="en-US"/>
          </a:p>
        </p:txBody>
      </p:sp>
    </p:spTree>
    <p:extLst>
      <p:ext uri="{BB962C8B-B14F-4D97-AF65-F5344CB8AC3E}">
        <p14:creationId xmlns:p14="http://schemas.microsoft.com/office/powerpoint/2010/main" val="397227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9</a:t>
            </a:fld>
            <a:endParaRPr lang="en-US" altLang="en-US"/>
          </a:p>
        </p:txBody>
      </p:sp>
    </p:spTree>
    <p:extLst>
      <p:ext uri="{BB962C8B-B14F-4D97-AF65-F5344CB8AC3E}">
        <p14:creationId xmlns:p14="http://schemas.microsoft.com/office/powerpoint/2010/main" val="182056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11</a:t>
            </a:fld>
            <a:endParaRPr lang="en-US" altLang="en-US"/>
          </a:p>
        </p:txBody>
      </p:sp>
    </p:spTree>
    <p:extLst>
      <p:ext uri="{BB962C8B-B14F-4D97-AF65-F5344CB8AC3E}">
        <p14:creationId xmlns:p14="http://schemas.microsoft.com/office/powerpoint/2010/main" val="357125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12</a:t>
            </a:fld>
            <a:endParaRPr lang="en-US" altLang="en-US"/>
          </a:p>
        </p:txBody>
      </p:sp>
    </p:spTree>
    <p:extLst>
      <p:ext uri="{BB962C8B-B14F-4D97-AF65-F5344CB8AC3E}">
        <p14:creationId xmlns:p14="http://schemas.microsoft.com/office/powerpoint/2010/main" val="267973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13</a:t>
            </a:fld>
            <a:endParaRPr lang="en-US" altLang="en-US"/>
          </a:p>
        </p:txBody>
      </p:sp>
    </p:spTree>
    <p:extLst>
      <p:ext uri="{BB962C8B-B14F-4D97-AF65-F5344CB8AC3E}">
        <p14:creationId xmlns:p14="http://schemas.microsoft.com/office/powerpoint/2010/main" val="1347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Steven J. Wallace</a:t>
            </a:r>
          </a:p>
        </p:txBody>
      </p:sp>
      <p:sp>
        <p:nvSpPr>
          <p:cNvPr id="5" name="Rectangle 3"/>
          <p:cNvSpPr>
            <a:spLocks noGrp="1" noChangeArrowheads="1"/>
          </p:cNvSpPr>
          <p:nvPr>
            <p:ph type="dt" idx="1"/>
          </p:nvPr>
        </p:nvSpPr>
        <p:spPr>
          <a:ln/>
        </p:spPr>
        <p:txBody>
          <a:bodyPr/>
          <a:lstStyle/>
          <a:p>
            <a:r>
              <a:rPr lang="en-US" altLang="en-US"/>
              <a:t>Revelation 15, 16</a:t>
            </a:r>
          </a:p>
        </p:txBody>
      </p:sp>
      <p:sp>
        <p:nvSpPr>
          <p:cNvPr id="6" name="Rectangle 6"/>
          <p:cNvSpPr>
            <a:spLocks noGrp="1" noChangeArrowheads="1"/>
          </p:cNvSpPr>
          <p:nvPr>
            <p:ph type="ftr" sz="quarter" idx="4"/>
          </p:nvPr>
        </p:nvSpPr>
        <p:spPr>
          <a:ln/>
        </p:spPr>
        <p:txBody>
          <a:bodyPr/>
          <a:lstStyle/>
          <a:p>
            <a:r>
              <a:rPr lang="en-US" altLang="en-US"/>
              <a:t>www.revelationandcreation.com</a:t>
            </a:r>
          </a:p>
        </p:txBody>
      </p:sp>
      <p:sp>
        <p:nvSpPr>
          <p:cNvPr id="7" name="Rectangle 7"/>
          <p:cNvSpPr>
            <a:spLocks noGrp="1" noChangeArrowheads="1"/>
          </p:cNvSpPr>
          <p:nvPr>
            <p:ph type="sldNum" sz="quarter" idx="5"/>
          </p:nvPr>
        </p:nvSpPr>
        <p:spPr>
          <a:ln/>
        </p:spPr>
        <p:txBody>
          <a:bodyPr/>
          <a:lstStyle/>
          <a:p>
            <a:fld id="{93A25337-2686-4788-8FCA-0AA73195CDB2}" type="slidenum">
              <a:rPr lang="en-US" altLang="en-US"/>
              <a:pPr/>
              <a:t>15</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Steven J. Wallace</a:t>
            </a:r>
            <a:endParaRPr lang="en-US" altLang="en-US"/>
          </a:p>
        </p:txBody>
      </p:sp>
      <p:sp>
        <p:nvSpPr>
          <p:cNvPr id="5" name="Date Placeholder 4"/>
          <p:cNvSpPr>
            <a:spLocks noGrp="1"/>
          </p:cNvSpPr>
          <p:nvPr>
            <p:ph type="dt" idx="11"/>
          </p:nvPr>
        </p:nvSpPr>
        <p:spPr/>
        <p:txBody>
          <a:bodyPr/>
          <a:lstStyle/>
          <a:p>
            <a:r>
              <a:rPr lang="en-US" altLang="en-US" smtClean="0"/>
              <a:t>Revelation 15, 16</a:t>
            </a:r>
            <a:endParaRPr lang="en-US" altLang="en-US"/>
          </a:p>
        </p:txBody>
      </p:sp>
      <p:sp>
        <p:nvSpPr>
          <p:cNvPr id="6" name="Footer Placeholder 5"/>
          <p:cNvSpPr>
            <a:spLocks noGrp="1"/>
          </p:cNvSpPr>
          <p:nvPr>
            <p:ph type="ftr" sz="quarter" idx="12"/>
          </p:nvPr>
        </p:nvSpPr>
        <p:spPr/>
        <p:txBody>
          <a:bodyPr/>
          <a:lstStyle/>
          <a:p>
            <a:r>
              <a:rPr lang="en-US" altLang="en-US" smtClean="0"/>
              <a:t>www.revelationandcreation.com</a:t>
            </a:r>
            <a:endParaRPr lang="en-US" altLang="en-US"/>
          </a:p>
        </p:txBody>
      </p:sp>
      <p:sp>
        <p:nvSpPr>
          <p:cNvPr id="7" name="Slide Number Placeholder 6"/>
          <p:cNvSpPr>
            <a:spLocks noGrp="1"/>
          </p:cNvSpPr>
          <p:nvPr>
            <p:ph type="sldNum" sz="quarter" idx="13"/>
          </p:nvPr>
        </p:nvSpPr>
        <p:spPr/>
        <p:txBody>
          <a:bodyPr/>
          <a:lstStyle/>
          <a:p>
            <a:fld id="{FFA43C38-472C-478B-A244-AEB79063BDA8}" type="slidenum">
              <a:rPr lang="en-US" altLang="en-US" smtClean="0"/>
              <a:pPr/>
              <a:t>16</a:t>
            </a:fld>
            <a:endParaRPr lang="en-US" altLang="en-US"/>
          </a:p>
        </p:txBody>
      </p:sp>
    </p:spTree>
    <p:extLst>
      <p:ext uri="{BB962C8B-B14F-4D97-AF65-F5344CB8AC3E}">
        <p14:creationId xmlns:p14="http://schemas.microsoft.com/office/powerpoint/2010/main" val="193109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pPr lvl="0"/>
            <a:r>
              <a:rPr lang="en-US" altLang="en-US" noProof="0" smtClean="0"/>
              <a:t>Click to edit Master subtitle style</a:t>
            </a:r>
          </a:p>
        </p:txBody>
      </p:sp>
      <p:sp>
        <p:nvSpPr>
          <p:cNvPr id="60420" name="Rectangle 4"/>
          <p:cNvSpPr>
            <a:spLocks noGrp="1" noChangeArrowheads="1"/>
          </p:cNvSpPr>
          <p:nvPr>
            <p:ph type="dt" sz="half" idx="2"/>
          </p:nvPr>
        </p:nvSpPr>
        <p:spPr/>
        <p:txBody>
          <a:bodyPr/>
          <a:lstStyle>
            <a:lvl1pPr>
              <a:defRPr/>
            </a:lvl1pPr>
          </a:lstStyle>
          <a:p>
            <a:endParaRPr lang="en-US" altLang="en-US"/>
          </a:p>
        </p:txBody>
      </p:sp>
      <p:sp>
        <p:nvSpPr>
          <p:cNvPr id="60421" name="Rectangle 5"/>
          <p:cNvSpPr>
            <a:spLocks noGrp="1" noChangeArrowheads="1"/>
          </p:cNvSpPr>
          <p:nvPr>
            <p:ph type="ftr" sz="quarter" idx="3"/>
          </p:nvPr>
        </p:nvSpPr>
        <p:spPr/>
        <p:txBody>
          <a:bodyPr/>
          <a:lstStyle>
            <a:lvl1pPr>
              <a:defRPr/>
            </a:lvl1pPr>
          </a:lstStyle>
          <a:p>
            <a:endParaRPr lang="en-US" altLang="en-US"/>
          </a:p>
        </p:txBody>
      </p:sp>
      <p:sp>
        <p:nvSpPr>
          <p:cNvPr id="60422" name="Rectangle 6"/>
          <p:cNvSpPr>
            <a:spLocks noGrp="1" noChangeArrowheads="1"/>
          </p:cNvSpPr>
          <p:nvPr>
            <p:ph type="sldNum" sz="quarter" idx="4"/>
          </p:nvPr>
        </p:nvSpPr>
        <p:spPr/>
        <p:txBody>
          <a:bodyPr/>
          <a:lstStyle>
            <a:lvl1pPr>
              <a:defRPr/>
            </a:lvl1pPr>
          </a:lstStyle>
          <a:p>
            <a:fld id="{CF26D93B-0387-4A1B-B010-A1295C431A7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CDFDFC-1588-47A3-AECD-B1AA4858CB2B}" type="slidenum">
              <a:rPr lang="en-US" altLang="en-US"/>
              <a:pPr/>
              <a:t>‹#›</a:t>
            </a:fld>
            <a:endParaRPr lang="en-US" altLang="en-US"/>
          </a:p>
        </p:txBody>
      </p:sp>
    </p:spTree>
    <p:extLst>
      <p:ext uri="{BB962C8B-B14F-4D97-AF65-F5344CB8AC3E}">
        <p14:creationId xmlns:p14="http://schemas.microsoft.com/office/powerpoint/2010/main" val="11984293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E41578-1965-4087-B899-9F348FF48FCA}" type="slidenum">
              <a:rPr lang="en-US" altLang="en-US"/>
              <a:pPr/>
              <a:t>‹#›</a:t>
            </a:fld>
            <a:endParaRPr lang="en-US" altLang="en-US"/>
          </a:p>
        </p:txBody>
      </p:sp>
    </p:spTree>
    <p:extLst>
      <p:ext uri="{BB962C8B-B14F-4D97-AF65-F5344CB8AC3E}">
        <p14:creationId xmlns:p14="http://schemas.microsoft.com/office/powerpoint/2010/main" val="24842773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10247D5-4070-48C2-A454-7CD2B13E9FF1}" type="slidenum">
              <a:rPr lang="en-US" altLang="en-US"/>
              <a:pPr/>
              <a:t>‹#›</a:t>
            </a:fld>
            <a:endParaRPr lang="en-US" altLang="en-US"/>
          </a:p>
        </p:txBody>
      </p:sp>
    </p:spTree>
    <p:extLst>
      <p:ext uri="{BB962C8B-B14F-4D97-AF65-F5344CB8AC3E}">
        <p14:creationId xmlns:p14="http://schemas.microsoft.com/office/powerpoint/2010/main" val="16284792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102119-EF13-4CEC-A904-473E7FBEA9C6}" type="slidenum">
              <a:rPr lang="en-US" altLang="en-US"/>
              <a:pPr/>
              <a:t>‹#›</a:t>
            </a:fld>
            <a:endParaRPr lang="en-US" altLang="en-US"/>
          </a:p>
        </p:txBody>
      </p:sp>
    </p:spTree>
    <p:extLst>
      <p:ext uri="{BB962C8B-B14F-4D97-AF65-F5344CB8AC3E}">
        <p14:creationId xmlns:p14="http://schemas.microsoft.com/office/powerpoint/2010/main" val="1039591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0D98C5-44A5-48DF-AAFE-3FC3B9246BB5}" type="slidenum">
              <a:rPr lang="en-US" altLang="en-US"/>
              <a:pPr/>
              <a:t>‹#›</a:t>
            </a:fld>
            <a:endParaRPr lang="en-US" altLang="en-US"/>
          </a:p>
        </p:txBody>
      </p:sp>
    </p:spTree>
    <p:extLst>
      <p:ext uri="{BB962C8B-B14F-4D97-AF65-F5344CB8AC3E}">
        <p14:creationId xmlns:p14="http://schemas.microsoft.com/office/powerpoint/2010/main" val="1682945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FB64F1-7459-41D6-9B17-CA2049529124}" type="slidenum">
              <a:rPr lang="en-US" altLang="en-US"/>
              <a:pPr/>
              <a:t>‹#›</a:t>
            </a:fld>
            <a:endParaRPr lang="en-US" altLang="en-US"/>
          </a:p>
        </p:txBody>
      </p:sp>
    </p:spTree>
    <p:extLst>
      <p:ext uri="{BB962C8B-B14F-4D97-AF65-F5344CB8AC3E}">
        <p14:creationId xmlns:p14="http://schemas.microsoft.com/office/powerpoint/2010/main" val="3424383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944DABE-8923-40AE-9946-E04F2F4FF946}" type="slidenum">
              <a:rPr lang="en-US" altLang="en-US"/>
              <a:pPr/>
              <a:t>‹#›</a:t>
            </a:fld>
            <a:endParaRPr lang="en-US" altLang="en-US"/>
          </a:p>
        </p:txBody>
      </p:sp>
    </p:spTree>
    <p:extLst>
      <p:ext uri="{BB962C8B-B14F-4D97-AF65-F5344CB8AC3E}">
        <p14:creationId xmlns:p14="http://schemas.microsoft.com/office/powerpoint/2010/main" val="4777626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938FD5C-6B93-4B23-BF04-A439A639C09A}" type="slidenum">
              <a:rPr lang="en-US" altLang="en-US"/>
              <a:pPr/>
              <a:t>‹#›</a:t>
            </a:fld>
            <a:endParaRPr lang="en-US" altLang="en-US"/>
          </a:p>
        </p:txBody>
      </p:sp>
    </p:spTree>
    <p:extLst>
      <p:ext uri="{BB962C8B-B14F-4D97-AF65-F5344CB8AC3E}">
        <p14:creationId xmlns:p14="http://schemas.microsoft.com/office/powerpoint/2010/main" val="40830033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642B02D-7B3B-4EB3-9F15-D9D9AEF1D340}" type="slidenum">
              <a:rPr lang="en-US" altLang="en-US"/>
              <a:pPr/>
              <a:t>‹#›</a:t>
            </a:fld>
            <a:endParaRPr lang="en-US" altLang="en-US"/>
          </a:p>
        </p:txBody>
      </p:sp>
    </p:spTree>
    <p:extLst>
      <p:ext uri="{BB962C8B-B14F-4D97-AF65-F5344CB8AC3E}">
        <p14:creationId xmlns:p14="http://schemas.microsoft.com/office/powerpoint/2010/main" val="3198892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C30766-5072-455C-AC06-049DDAB146C8}" type="slidenum">
              <a:rPr lang="en-US" altLang="en-US"/>
              <a:pPr/>
              <a:t>‹#›</a:t>
            </a:fld>
            <a:endParaRPr lang="en-US" altLang="en-US"/>
          </a:p>
        </p:txBody>
      </p:sp>
    </p:spTree>
    <p:extLst>
      <p:ext uri="{BB962C8B-B14F-4D97-AF65-F5344CB8AC3E}">
        <p14:creationId xmlns:p14="http://schemas.microsoft.com/office/powerpoint/2010/main" val="16966630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7EF45AD-02C9-45F2-BA71-C4EE07AFB54F}" type="slidenum">
              <a:rPr lang="en-US" altLang="en-US"/>
              <a:pPr/>
              <a:t>‹#›</a:t>
            </a:fld>
            <a:endParaRPr lang="en-US" altLang="en-US"/>
          </a:p>
        </p:txBody>
      </p:sp>
    </p:spTree>
    <p:extLst>
      <p:ext uri="{BB962C8B-B14F-4D97-AF65-F5344CB8AC3E}">
        <p14:creationId xmlns:p14="http://schemas.microsoft.com/office/powerpoint/2010/main" val="2583119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93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EF1883A-C002-4D7F-A695-7851390630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395">
                                            <p:txEl>
                                              <p:pRg st="2" end="2"/>
                                            </p:txEl>
                                          </p:spTgt>
                                        </p:tgtEl>
                                        <p:attrNameLst>
                                          <p:attrName>style.visibility</p:attrName>
                                        </p:attrNameLst>
                                      </p:cBhvr>
                                      <p:to>
                                        <p:strVal val="visible"/>
                                      </p:to>
                                    </p:set>
                                    <p:animEffect transition="in" filter="fade">
                                      <p:cBhvr>
                                        <p:cTn id="16" dur="1000"/>
                                        <p:tgtEl>
                                          <p:spTgt spid="5939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fade">
                                      <p:cBhvr>
                                        <p:cTn id="19" dur="1000"/>
                                        <p:tgtEl>
                                          <p:spTgt spid="5939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fade">
                                      <p:cBhvr>
                                        <p:cTn id="22" dur="1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tmplLst>
          <p:tmpl lvl="1">
            <p:tnLst>
              <p:par>
                <p:cTn presetID="10" presetClass="entr" presetSubtype="0" fill="hold" nodeType="click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childTnLst>
                </p:cTn>
              </p:par>
            </p:tnLst>
          </p:tmpl>
        </p:tmplLst>
      </p:bldP>
    </p:bldLst>
  </p:timing>
  <p:hf hdr="0" ftr="0" dt="0"/>
  <p:txStyles>
    <p:titleStyle>
      <a:lvl1pPr algn="ctr" rtl="0" fontAlgn="base">
        <a:spcBef>
          <a:spcPct val="0"/>
        </a:spcBef>
        <a:spcAft>
          <a:spcPct val="0"/>
        </a:spcAft>
        <a:defRPr sz="4800" b="1">
          <a:solidFill>
            <a:schemeClr val="tx2"/>
          </a:solidFill>
          <a:effectLst>
            <a:outerShdw blurRad="38100" dist="38100" dir="2700000" algn="tl">
              <a:srgbClr val="000000">
                <a:alpha val="43137"/>
              </a:srgbClr>
            </a:outerShdw>
          </a:effectLst>
          <a:latin typeface="Bell Gothic Std Black" pitchFamily="34" charset="0"/>
          <a:ea typeface="+mj-ea"/>
          <a:cs typeface="+mj-cs"/>
        </a:defRPr>
      </a:lvl1pPr>
      <a:lvl2pPr algn="ctr" rtl="0" fontAlgn="base">
        <a:spcBef>
          <a:spcPct val="0"/>
        </a:spcBef>
        <a:spcAft>
          <a:spcPct val="0"/>
        </a:spcAft>
        <a:defRPr sz="4800" b="1">
          <a:solidFill>
            <a:schemeClr val="tx2"/>
          </a:solidFill>
          <a:latin typeface="Arial" charset="0"/>
        </a:defRPr>
      </a:lvl2pPr>
      <a:lvl3pPr algn="ctr" rtl="0" fontAlgn="base">
        <a:spcBef>
          <a:spcPct val="0"/>
        </a:spcBef>
        <a:spcAft>
          <a:spcPct val="0"/>
        </a:spcAft>
        <a:defRPr sz="4800" b="1">
          <a:solidFill>
            <a:schemeClr val="tx2"/>
          </a:solidFill>
          <a:latin typeface="Arial" charset="0"/>
        </a:defRPr>
      </a:lvl3pPr>
      <a:lvl4pPr algn="ctr" rtl="0" fontAlgn="base">
        <a:spcBef>
          <a:spcPct val="0"/>
        </a:spcBef>
        <a:spcAft>
          <a:spcPct val="0"/>
        </a:spcAft>
        <a:defRPr sz="4800" b="1">
          <a:solidFill>
            <a:schemeClr val="tx2"/>
          </a:solidFill>
          <a:latin typeface="Arial" charset="0"/>
        </a:defRPr>
      </a:lvl4pPr>
      <a:lvl5pPr algn="ctr" rtl="0" fontAlgn="base">
        <a:spcBef>
          <a:spcPct val="0"/>
        </a:spcBef>
        <a:spcAft>
          <a:spcPct val="0"/>
        </a:spcAft>
        <a:defRPr sz="4800" b="1">
          <a:solidFill>
            <a:schemeClr val="tx2"/>
          </a:solidFill>
          <a:latin typeface="Arial" charset="0"/>
        </a:defRPr>
      </a:lvl5pPr>
      <a:lvl6pPr marL="457200" algn="ctr" rtl="0" fontAlgn="base">
        <a:spcBef>
          <a:spcPct val="0"/>
        </a:spcBef>
        <a:spcAft>
          <a:spcPct val="0"/>
        </a:spcAft>
        <a:defRPr sz="4800" b="1">
          <a:solidFill>
            <a:schemeClr val="tx2"/>
          </a:solidFill>
          <a:latin typeface="Arial" charset="0"/>
        </a:defRPr>
      </a:lvl6pPr>
      <a:lvl7pPr marL="914400" algn="ctr" rtl="0" fontAlgn="base">
        <a:spcBef>
          <a:spcPct val="0"/>
        </a:spcBef>
        <a:spcAft>
          <a:spcPct val="0"/>
        </a:spcAft>
        <a:defRPr sz="4800" b="1">
          <a:solidFill>
            <a:schemeClr val="tx2"/>
          </a:solidFill>
          <a:latin typeface="Arial" charset="0"/>
        </a:defRPr>
      </a:lvl7pPr>
      <a:lvl8pPr marL="1371600" algn="ctr" rtl="0" fontAlgn="base">
        <a:spcBef>
          <a:spcPct val="0"/>
        </a:spcBef>
        <a:spcAft>
          <a:spcPct val="0"/>
        </a:spcAft>
        <a:defRPr sz="4800" b="1">
          <a:solidFill>
            <a:schemeClr val="tx2"/>
          </a:solidFill>
          <a:latin typeface="Arial" charset="0"/>
        </a:defRPr>
      </a:lvl8pPr>
      <a:lvl9pPr marL="1828800" algn="ctr" rtl="0" fontAlgn="base">
        <a:spcBef>
          <a:spcPct val="0"/>
        </a:spcBef>
        <a:spcAft>
          <a:spcPct val="0"/>
        </a:spcAft>
        <a:defRPr sz="4800" b="1">
          <a:solidFill>
            <a:schemeClr val="tx2"/>
          </a:solidFill>
          <a:latin typeface="Arial" charset="0"/>
        </a:defRPr>
      </a:lvl9pPr>
    </p:titleStyle>
    <p:bodyStyle>
      <a:lvl1pPr marL="342900" indent="-342900" algn="l" rtl="0" fontAlgn="base">
        <a:spcBef>
          <a:spcPct val="20000"/>
        </a:spcBef>
        <a:spcAft>
          <a:spcPct val="0"/>
        </a:spcAft>
        <a:buChar char="•"/>
        <a:defRPr sz="3200" b="0">
          <a:solidFill>
            <a:schemeClr val="tx1"/>
          </a:solidFill>
          <a:latin typeface="Bell Gothic Std Light" pitchFamily="34" charset="0"/>
          <a:ea typeface="+mn-ea"/>
          <a:cs typeface="+mn-cs"/>
        </a:defRPr>
      </a:lvl1pPr>
      <a:lvl2pPr marL="742950" indent="-285750" algn="l" rtl="0" fontAlgn="base">
        <a:spcBef>
          <a:spcPct val="20000"/>
        </a:spcBef>
        <a:spcAft>
          <a:spcPct val="0"/>
        </a:spcAft>
        <a:buChar char="–"/>
        <a:defRPr sz="2800" b="0">
          <a:solidFill>
            <a:schemeClr val="tx1"/>
          </a:solidFill>
          <a:latin typeface="Bell Gothic Std Light" pitchFamily="34" charset="0"/>
        </a:defRPr>
      </a:lvl2pPr>
      <a:lvl3pPr marL="1143000" indent="-228600" algn="l" rtl="0" fontAlgn="base">
        <a:spcBef>
          <a:spcPct val="20000"/>
        </a:spcBef>
        <a:spcAft>
          <a:spcPct val="0"/>
        </a:spcAft>
        <a:buChar char="•"/>
        <a:defRPr sz="2400" b="0">
          <a:solidFill>
            <a:schemeClr val="tx1"/>
          </a:solidFill>
          <a:latin typeface="Bell Gothic Std Light" pitchFamily="34" charset="0"/>
        </a:defRPr>
      </a:lvl3pPr>
      <a:lvl4pPr marL="1600200" indent="-228600" algn="l" rtl="0" fontAlgn="base">
        <a:spcBef>
          <a:spcPct val="20000"/>
        </a:spcBef>
        <a:spcAft>
          <a:spcPct val="0"/>
        </a:spcAft>
        <a:buChar char="–"/>
        <a:defRPr sz="2000" b="0">
          <a:solidFill>
            <a:schemeClr val="tx1"/>
          </a:solidFill>
          <a:latin typeface="Bell Gothic Std Light" pitchFamily="34" charset="0"/>
        </a:defRPr>
      </a:lvl4pPr>
      <a:lvl5pPr marL="2057400" indent="-228600" algn="l" rtl="0" fontAlgn="base">
        <a:spcBef>
          <a:spcPct val="20000"/>
        </a:spcBef>
        <a:spcAft>
          <a:spcPct val="0"/>
        </a:spcAft>
        <a:buChar char="»"/>
        <a:defRPr sz="2000" b="0">
          <a:solidFill>
            <a:schemeClr val="tx1"/>
          </a:solidFill>
          <a:latin typeface="Bell Gothic Std Light" pitchFamily="34"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B5A7FB80-508F-4D41-9F7A-4234343DDEC9}" type="slidenum">
              <a:rPr lang="en-US" altLang="en-US"/>
              <a:pPr/>
              <a:t>1</a:t>
            </a:fld>
            <a:endParaRPr lang="en-US" altLang="en-US"/>
          </a:p>
        </p:txBody>
      </p:sp>
      <p:sp>
        <p:nvSpPr>
          <p:cNvPr id="2050" name="Rectangle 2"/>
          <p:cNvSpPr>
            <a:spLocks noGrp="1" noChangeArrowheads="1"/>
          </p:cNvSpPr>
          <p:nvPr>
            <p:ph type="ctrTitle"/>
          </p:nvPr>
        </p:nvSpPr>
        <p:spPr/>
        <p:txBody>
          <a:bodyPr/>
          <a:lstStyle/>
          <a:p>
            <a:r>
              <a:rPr lang="en-US" altLang="en-US" sz="6000">
                <a:latin typeface="Berlin Sans FB Demi" pitchFamily="34" charset="0"/>
              </a:rPr>
              <a:t>REVELATION 15-16</a:t>
            </a:r>
          </a:p>
        </p:txBody>
      </p:sp>
      <p:sp>
        <p:nvSpPr>
          <p:cNvPr id="2051" name="Rectangle 3"/>
          <p:cNvSpPr>
            <a:spLocks noGrp="1" noChangeArrowheads="1"/>
          </p:cNvSpPr>
          <p:nvPr>
            <p:ph type="subTitle" idx="1"/>
          </p:nvPr>
        </p:nvSpPr>
        <p:spPr/>
        <p:txBody>
          <a:bodyPr/>
          <a:lstStyle/>
          <a:p>
            <a:r>
              <a:rPr lang="en-US" altLang="en-US"/>
              <a:t>SEVEN BOWLS OF WRATH</a:t>
            </a: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19C564-2334-42D6-9FE5-26C08B710779}" type="slidenum">
              <a:rPr lang="en-US" altLang="en-US"/>
              <a:pPr/>
              <a:t>10</a:t>
            </a:fld>
            <a:endParaRPr lang="en-US" altLang="en-US"/>
          </a:p>
        </p:txBody>
      </p:sp>
      <p:sp>
        <p:nvSpPr>
          <p:cNvPr id="15362" name="Rectangle 2"/>
          <p:cNvSpPr>
            <a:spLocks noGrp="1" noChangeArrowheads="1"/>
          </p:cNvSpPr>
          <p:nvPr>
            <p:ph type="title"/>
          </p:nvPr>
        </p:nvSpPr>
        <p:spPr>
          <a:xfrm>
            <a:off x="685800" y="0"/>
            <a:ext cx="7772400" cy="1143000"/>
          </a:xfrm>
        </p:spPr>
        <p:txBody>
          <a:bodyPr/>
          <a:lstStyle/>
          <a:p>
            <a:r>
              <a:rPr lang="en-US" altLang="en-US"/>
              <a:t>REVELATION 14:4</a:t>
            </a:r>
          </a:p>
        </p:txBody>
      </p:sp>
      <p:sp>
        <p:nvSpPr>
          <p:cNvPr id="15364" name="Text Box 4"/>
          <p:cNvSpPr txBox="1">
            <a:spLocks noChangeArrowheads="1"/>
          </p:cNvSpPr>
          <p:nvPr/>
        </p:nvSpPr>
        <p:spPr bwMode="auto">
          <a:xfrm>
            <a:off x="457200" y="1371600"/>
            <a:ext cx="82296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4400"/>
              <a:t>“. . .These are the ones who follow the Lamb wherever He goes. These were redeemed from among men, being firstfruits to God and to the Lamb.”</a:t>
            </a:r>
          </a:p>
        </p:txBody>
      </p:sp>
      <p:sp>
        <p:nvSpPr>
          <p:cNvPr id="15365" name="WordArt 5"/>
          <p:cNvSpPr>
            <a:spLocks noChangeArrowheads="1" noChangeShapeType="1" noTextEdit="1"/>
          </p:cNvSpPr>
          <p:nvPr/>
        </p:nvSpPr>
        <p:spPr bwMode="auto">
          <a:xfrm>
            <a:off x="1295400" y="5562600"/>
            <a:ext cx="6629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VICTORY!</a:t>
            </a: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72B07F-ACA0-4F37-8516-C35C53D46287}" type="slidenum">
              <a:rPr lang="en-US" altLang="en-US"/>
              <a:pPr/>
              <a:t>11</a:t>
            </a:fld>
            <a:endParaRPr lang="en-US" altLang="en-US"/>
          </a:p>
        </p:txBody>
      </p:sp>
      <p:sp>
        <p:nvSpPr>
          <p:cNvPr id="17410" name="Rectangle 2"/>
          <p:cNvSpPr>
            <a:spLocks noGrp="1" noChangeArrowheads="1"/>
          </p:cNvSpPr>
          <p:nvPr>
            <p:ph type="title"/>
          </p:nvPr>
        </p:nvSpPr>
        <p:spPr/>
        <p:txBody>
          <a:bodyPr/>
          <a:lstStyle/>
          <a:p>
            <a:r>
              <a:rPr lang="en-US" altLang="en-US" sz="4400"/>
              <a:t>“Great and Marvelous Are Your Works, Lord God Almighty” (15:3) </a:t>
            </a:r>
          </a:p>
        </p:txBody>
      </p:sp>
      <p:sp>
        <p:nvSpPr>
          <p:cNvPr id="17411" name="Rectangle 3"/>
          <p:cNvSpPr>
            <a:spLocks noGrp="1" noChangeArrowheads="1"/>
          </p:cNvSpPr>
          <p:nvPr>
            <p:ph type="body" idx="1"/>
          </p:nvPr>
        </p:nvSpPr>
        <p:spPr>
          <a:xfrm>
            <a:off x="685800" y="2362200"/>
            <a:ext cx="7772400" cy="4114800"/>
          </a:xfrm>
        </p:spPr>
        <p:txBody>
          <a:bodyPr/>
          <a:lstStyle/>
          <a:p>
            <a:r>
              <a:rPr lang="en-US" altLang="en-US" sz="3600"/>
              <a:t>GOD HAS A RECORD OF DOING MARVELOUS THINGS</a:t>
            </a:r>
          </a:p>
          <a:p>
            <a:pPr lvl="1"/>
            <a:r>
              <a:rPr lang="en-US" altLang="en-US" sz="3200"/>
              <a:t>“Who is like You, O LORD, among the gods? Who is like You, glorious in holiness, Fearful in praises, doing wonders?” (Ex. 15:11).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4F4BA6-8802-4929-953A-8FA2D75AA1F4}" type="slidenum">
              <a:rPr lang="en-US" altLang="en-US"/>
              <a:pPr/>
              <a:t>12</a:t>
            </a:fld>
            <a:endParaRPr lang="en-US" altLang="en-US"/>
          </a:p>
        </p:txBody>
      </p:sp>
      <p:sp>
        <p:nvSpPr>
          <p:cNvPr id="18434" name="Rectangle 2"/>
          <p:cNvSpPr>
            <a:spLocks noGrp="1" noChangeArrowheads="1"/>
          </p:cNvSpPr>
          <p:nvPr>
            <p:ph type="title"/>
          </p:nvPr>
        </p:nvSpPr>
        <p:spPr>
          <a:xfrm>
            <a:off x="0" y="457200"/>
            <a:ext cx="9144000" cy="1143000"/>
          </a:xfrm>
        </p:spPr>
        <p:txBody>
          <a:bodyPr/>
          <a:lstStyle/>
          <a:p>
            <a:r>
              <a:rPr lang="en-US" altLang="en-US"/>
              <a:t>“Just and True Are Your Ways, O King of the Saints!” (15:3) </a:t>
            </a:r>
          </a:p>
        </p:txBody>
      </p:sp>
      <p:sp>
        <p:nvSpPr>
          <p:cNvPr id="18435" name="Rectangle 3"/>
          <p:cNvSpPr>
            <a:spLocks noGrp="1" noChangeArrowheads="1"/>
          </p:cNvSpPr>
          <p:nvPr>
            <p:ph type="body" idx="1"/>
          </p:nvPr>
        </p:nvSpPr>
        <p:spPr>
          <a:xfrm>
            <a:off x="685800" y="2209800"/>
            <a:ext cx="7772400" cy="4114800"/>
          </a:xfrm>
        </p:spPr>
        <p:txBody>
          <a:bodyPr/>
          <a:lstStyle/>
          <a:p>
            <a:r>
              <a:rPr lang="en-US" altLang="en-US"/>
              <a:t>ALL OF GOD’S WAYS ARE “JUST” AND “TRUE”</a:t>
            </a:r>
          </a:p>
          <a:p>
            <a:pPr lvl="1"/>
            <a:r>
              <a:rPr lang="en-US" altLang="en-US"/>
              <a:t>WHEN HE JUDGES THE WICKED, HE IS JUST AND TRUE (16:5-7)</a:t>
            </a:r>
          </a:p>
          <a:p>
            <a:pPr lvl="1"/>
            <a:r>
              <a:rPr lang="en-US" altLang="en-US"/>
              <a:t>“He is the Rock, His work is perfect; For all His ways are justice, a God of truth and without injustice; righteous and upright is He” (Deut. 32:4)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4CC3706-390B-4FA6-AD40-A7BB24E87FF1}" type="slidenum">
              <a:rPr lang="en-US" altLang="en-US"/>
              <a:pPr/>
              <a:t>13</a:t>
            </a:fld>
            <a:endParaRPr lang="en-US" altLang="en-US"/>
          </a:p>
        </p:txBody>
      </p:sp>
      <p:sp>
        <p:nvSpPr>
          <p:cNvPr id="19458" name="Rectangle 2"/>
          <p:cNvSpPr>
            <a:spLocks noGrp="1" noChangeArrowheads="1"/>
          </p:cNvSpPr>
          <p:nvPr>
            <p:ph type="title"/>
          </p:nvPr>
        </p:nvSpPr>
        <p:spPr>
          <a:xfrm>
            <a:off x="152400" y="381000"/>
            <a:ext cx="8839200" cy="1143000"/>
          </a:xfrm>
        </p:spPr>
        <p:txBody>
          <a:bodyPr/>
          <a:lstStyle/>
          <a:p>
            <a:r>
              <a:rPr lang="en-US" altLang="en-US" sz="4400"/>
              <a:t>“Who Shall Not Fear You, O Lord, and Glorify Your Name?” (15:4) </a:t>
            </a:r>
          </a:p>
        </p:txBody>
      </p:sp>
      <p:sp>
        <p:nvSpPr>
          <p:cNvPr id="19459" name="Rectangle 3"/>
          <p:cNvSpPr>
            <a:spLocks noGrp="1" noChangeArrowheads="1"/>
          </p:cNvSpPr>
          <p:nvPr>
            <p:ph type="body" idx="1"/>
          </p:nvPr>
        </p:nvSpPr>
        <p:spPr>
          <a:xfrm>
            <a:off x="685800" y="2133600"/>
            <a:ext cx="7772400" cy="4114800"/>
          </a:xfrm>
        </p:spPr>
        <p:txBody>
          <a:bodyPr/>
          <a:lstStyle/>
          <a:p>
            <a:pPr marL="0" indent="0">
              <a:buNone/>
            </a:pPr>
            <a:r>
              <a:rPr lang="en-US" altLang="en-US" dirty="0" smtClean="0"/>
              <a:t>Question 5</a:t>
            </a:r>
          </a:p>
          <a:p>
            <a:pPr lvl="1"/>
            <a:r>
              <a:rPr lang="en-US" altLang="en-US" dirty="0" smtClean="0"/>
              <a:t>Fear God and glorify His name</a:t>
            </a:r>
          </a:p>
          <a:p>
            <a:pPr marL="0" indent="0">
              <a:buNone/>
            </a:pPr>
            <a:r>
              <a:rPr lang="en-US" altLang="en-US" dirty="0" smtClean="0"/>
              <a:t>A rhetorical question</a:t>
            </a:r>
          </a:p>
          <a:p>
            <a:pPr lvl="1"/>
            <a:r>
              <a:rPr lang="en-US" altLang="en-US" dirty="0" smtClean="0"/>
              <a:t>Exodus 15:14-16; Deuteronomy 32:39ff; Ecclesiastes 12:13, 14; Jeremiah 10:17</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10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500"/>
                                        <p:tgtEl>
                                          <p:spTgt spid="1945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animEffect transition="in" filter="fade">
                                      <p:cBhvr>
                                        <p:cTn id="15"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6C6157-2360-4C19-AF1D-D54AB1896114}" type="slidenum">
              <a:rPr lang="en-US" altLang="en-US"/>
              <a:pPr/>
              <a:t>14</a:t>
            </a:fld>
            <a:endParaRPr lang="en-US" altLang="en-US"/>
          </a:p>
        </p:txBody>
      </p:sp>
      <p:sp>
        <p:nvSpPr>
          <p:cNvPr id="20482" name="Rectangle 2"/>
          <p:cNvSpPr>
            <a:spLocks noGrp="1" noChangeArrowheads="1"/>
          </p:cNvSpPr>
          <p:nvPr>
            <p:ph type="title"/>
          </p:nvPr>
        </p:nvSpPr>
        <p:spPr/>
        <p:txBody>
          <a:bodyPr/>
          <a:lstStyle/>
          <a:p>
            <a:r>
              <a:rPr lang="en-US" altLang="en-US"/>
              <a:t>WHO SHOULD YOU REALLY FEAR?</a:t>
            </a:r>
          </a:p>
        </p:txBody>
      </p:sp>
      <p:sp>
        <p:nvSpPr>
          <p:cNvPr id="20485" name="Text Box 5"/>
          <p:cNvSpPr txBox="1">
            <a:spLocks noChangeArrowheads="1"/>
          </p:cNvSpPr>
          <p:nvPr/>
        </p:nvSpPr>
        <p:spPr bwMode="auto">
          <a:xfrm>
            <a:off x="838200" y="5334000"/>
            <a:ext cx="7620000" cy="860425"/>
          </a:xfrm>
          <a:prstGeom prst="rect">
            <a:avLst/>
          </a:prstGeom>
          <a:solidFill>
            <a:srgbClr val="000000"/>
          </a:solidFill>
          <a:ln w="381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LORD is on my side; I will not fear: what can man do unto me?” (Ps. 118:6)</a:t>
            </a: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04237"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ox(in)">
                                      <p:cBhvr>
                                        <p:cTn id="7"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C33645E-EF2D-4A9B-8CEE-734889C1F925}" type="slidenum">
              <a:rPr lang="en-US" altLang="en-US"/>
              <a:pPr/>
              <a:t>15</a:t>
            </a:fld>
            <a:endParaRPr lang="en-US" altLang="en-US"/>
          </a:p>
        </p:txBody>
      </p:sp>
      <p:sp>
        <p:nvSpPr>
          <p:cNvPr id="22530" name="Rectangle 2"/>
          <p:cNvSpPr>
            <a:spLocks noGrp="1" noChangeArrowheads="1"/>
          </p:cNvSpPr>
          <p:nvPr>
            <p:ph type="title"/>
          </p:nvPr>
        </p:nvSpPr>
        <p:spPr>
          <a:xfrm>
            <a:off x="457200" y="1066800"/>
            <a:ext cx="8229600" cy="1139825"/>
          </a:xfrm>
        </p:spPr>
        <p:txBody>
          <a:bodyPr/>
          <a:lstStyle/>
          <a:p>
            <a:r>
              <a:rPr lang="en-US" altLang="en-US" sz="4400"/>
              <a:t>“For You Alone Are Holy. For All Nations Shall Come and Worship Before You, for Your Judgments Have Been Manifested” (15:4)</a:t>
            </a:r>
          </a:p>
        </p:txBody>
      </p:sp>
      <p:sp>
        <p:nvSpPr>
          <p:cNvPr id="22531" name="Rectangle 3"/>
          <p:cNvSpPr>
            <a:spLocks noGrp="1" noChangeArrowheads="1"/>
          </p:cNvSpPr>
          <p:nvPr>
            <p:ph type="body" idx="1"/>
          </p:nvPr>
        </p:nvSpPr>
        <p:spPr>
          <a:xfrm>
            <a:off x="685800" y="3429000"/>
            <a:ext cx="7772400" cy="3429000"/>
          </a:xfrm>
        </p:spPr>
        <p:txBody>
          <a:bodyPr/>
          <a:lstStyle/>
          <a:p>
            <a:r>
              <a:rPr lang="en-US" altLang="en-US" sz="2800"/>
              <a:t>Deuteronomy 32:21, 43</a:t>
            </a:r>
          </a:p>
          <a:p>
            <a:r>
              <a:rPr lang="en-US" altLang="en-US" sz="2800"/>
              <a:t>Jeremiah 16:19, “O LORD, my strength and my fortress, My refuge in the day of affliction, The Gentiles shall come to You From the ends of the earth and say, ‘Surely our fathers have inherited lies, worthlessness and unprofitable things.’”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5F2198D-F295-4D82-BFE9-128D0A771723}" type="slidenum">
              <a:rPr lang="en-US" altLang="en-US"/>
              <a:pPr/>
              <a:t>16</a:t>
            </a:fld>
            <a:endParaRPr lang="en-US" altLang="en-US"/>
          </a:p>
        </p:txBody>
      </p:sp>
      <p:sp>
        <p:nvSpPr>
          <p:cNvPr id="23554" name="Rectangle 2"/>
          <p:cNvSpPr>
            <a:spLocks noGrp="1" noChangeArrowheads="1"/>
          </p:cNvSpPr>
          <p:nvPr>
            <p:ph type="title"/>
          </p:nvPr>
        </p:nvSpPr>
        <p:spPr/>
        <p:txBody>
          <a:bodyPr/>
          <a:lstStyle/>
          <a:p>
            <a:r>
              <a:rPr lang="en-US" altLang="en-US"/>
              <a:t>TEMPLE HAPPENINGS 15:5-8</a:t>
            </a:r>
          </a:p>
        </p:txBody>
      </p:sp>
      <p:sp>
        <p:nvSpPr>
          <p:cNvPr id="23555" name="Rectangle 3"/>
          <p:cNvSpPr>
            <a:spLocks noGrp="1" noChangeArrowheads="1"/>
          </p:cNvSpPr>
          <p:nvPr>
            <p:ph type="body" idx="1"/>
          </p:nvPr>
        </p:nvSpPr>
        <p:spPr>
          <a:xfrm>
            <a:off x="685800" y="2362200"/>
            <a:ext cx="7772400" cy="3733800"/>
          </a:xfrm>
        </p:spPr>
        <p:txBody>
          <a:bodyPr/>
          <a:lstStyle/>
          <a:p>
            <a:r>
              <a:rPr lang="en-US" altLang="en-US" dirty="0"/>
              <a:t>LOOKS UP AND SEES 7 ANGELS COMING OUT OF TEMPLE</a:t>
            </a:r>
          </a:p>
          <a:p>
            <a:r>
              <a:rPr lang="en-US" altLang="en-US" dirty="0"/>
              <a:t>ARRAYED IN PURE BRIGHT LINEN</a:t>
            </a:r>
          </a:p>
          <a:p>
            <a:r>
              <a:rPr lang="en-US" altLang="en-US" dirty="0"/>
              <a:t>GOLDEN </a:t>
            </a:r>
            <a:r>
              <a:rPr lang="en-US" altLang="en-US" dirty="0" smtClean="0"/>
              <a:t>BANDS</a:t>
            </a:r>
            <a:endParaRPr lang="en-US" altLang="en-US" dirty="0"/>
          </a:p>
        </p:txBody>
      </p:sp>
      <p:pic>
        <p:nvPicPr>
          <p:cNvPr id="23557" name="Picture 5" descr="MCHH01377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244975"/>
            <a:ext cx="3181350" cy="2424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4DD0A19-8D33-4F01-9E65-6EC012EC8864}" type="slidenum">
              <a:rPr lang="en-US" altLang="en-US"/>
              <a:pPr/>
              <a:t>17</a:t>
            </a:fld>
            <a:endParaRPr lang="en-US" altLang="en-US"/>
          </a:p>
        </p:txBody>
      </p:sp>
      <p:sp>
        <p:nvSpPr>
          <p:cNvPr id="25602" name="Rectangle 2"/>
          <p:cNvSpPr>
            <a:spLocks noGrp="1" noChangeArrowheads="1"/>
          </p:cNvSpPr>
          <p:nvPr>
            <p:ph type="title"/>
          </p:nvPr>
        </p:nvSpPr>
        <p:spPr/>
        <p:txBody>
          <a:bodyPr/>
          <a:lstStyle/>
          <a:p>
            <a:r>
              <a:rPr lang="en-US" altLang="en-US"/>
              <a:t>TEMPLE HAPPENINGS 15:5-8</a:t>
            </a:r>
          </a:p>
        </p:txBody>
      </p:sp>
      <p:sp>
        <p:nvSpPr>
          <p:cNvPr id="25603" name="Rectangle 3"/>
          <p:cNvSpPr>
            <a:spLocks noGrp="1" noChangeArrowheads="1"/>
          </p:cNvSpPr>
          <p:nvPr>
            <p:ph type="body" idx="1"/>
          </p:nvPr>
        </p:nvSpPr>
        <p:spPr>
          <a:xfrm>
            <a:off x="685800" y="2362200"/>
            <a:ext cx="8305800" cy="3733800"/>
          </a:xfrm>
        </p:spPr>
        <p:txBody>
          <a:bodyPr/>
          <a:lstStyle/>
          <a:p>
            <a:pPr>
              <a:buFont typeface="Wingdings" panose="05000000000000000000" pitchFamily="2" charset="2"/>
              <a:buChar char="§"/>
            </a:pPr>
            <a:r>
              <a:rPr lang="en-US" altLang="en-US" dirty="0"/>
              <a:t>ANGELS RECEIVE </a:t>
            </a:r>
            <a:r>
              <a:rPr lang="en-US" altLang="en-US" dirty="0" smtClean="0">
                <a:solidFill>
                  <a:srgbClr val="FFFF00"/>
                </a:solidFill>
              </a:rPr>
              <a:t>SEVEN </a:t>
            </a:r>
            <a:r>
              <a:rPr lang="en-US" altLang="en-US" dirty="0">
                <a:solidFill>
                  <a:srgbClr val="FFFF00"/>
                </a:solidFill>
              </a:rPr>
              <a:t>BOWLS </a:t>
            </a:r>
            <a:r>
              <a:rPr lang="en-US" altLang="en-US" dirty="0"/>
              <a:t>OF WRATH – GOD’S COMPLETE FURY</a:t>
            </a:r>
          </a:p>
          <a:p>
            <a:pPr>
              <a:buFont typeface="Wingdings" panose="05000000000000000000" pitchFamily="2" charset="2"/>
              <a:buChar char="§"/>
            </a:pPr>
            <a:r>
              <a:rPr lang="en-US" altLang="en-US" dirty="0"/>
              <a:t>TEMPLE FILLED WITH SMOKE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399A86-7601-4D86-80D9-127BF3A2596E}" type="slidenum">
              <a:rPr lang="en-US" altLang="en-US"/>
              <a:pPr/>
              <a:t>18</a:t>
            </a:fld>
            <a:endParaRPr lang="en-US" altLang="en-US"/>
          </a:p>
        </p:txBody>
      </p:sp>
      <p:sp>
        <p:nvSpPr>
          <p:cNvPr id="26626" name="Rectangle 2"/>
          <p:cNvSpPr>
            <a:spLocks noGrp="1" noChangeArrowheads="1"/>
          </p:cNvSpPr>
          <p:nvPr>
            <p:ph type="title"/>
          </p:nvPr>
        </p:nvSpPr>
        <p:spPr/>
        <p:txBody>
          <a:bodyPr/>
          <a:lstStyle/>
          <a:p>
            <a:r>
              <a:rPr lang="en-US" altLang="en-US" sz="4400"/>
              <a:t>DOOM AND GLOOM TO SINNERS!</a:t>
            </a:r>
            <a:br>
              <a:rPr lang="en-US" altLang="en-US" sz="4400"/>
            </a:br>
            <a:r>
              <a:rPr lang="en-US" altLang="en-US" sz="3200" i="1"/>
              <a:t>(Time For Repentance Can Expire)</a:t>
            </a:r>
          </a:p>
        </p:txBody>
      </p:sp>
      <p:sp>
        <p:nvSpPr>
          <p:cNvPr id="26627" name="Rectangle 3"/>
          <p:cNvSpPr>
            <a:spLocks noGrp="1" noChangeArrowheads="1"/>
          </p:cNvSpPr>
          <p:nvPr>
            <p:ph type="body" idx="1"/>
          </p:nvPr>
        </p:nvSpPr>
        <p:spPr>
          <a:xfrm>
            <a:off x="685800" y="2438400"/>
            <a:ext cx="7772400" cy="4114800"/>
          </a:xfrm>
          <a:solidFill>
            <a:srgbClr val="000000"/>
          </a:solidFill>
          <a:ln>
            <a:solidFill>
              <a:schemeClr val="tx1"/>
            </a:solidFill>
            <a:miter lim="800000"/>
            <a:headEnd/>
            <a:tailEnd/>
          </a:ln>
          <a:effectLst>
            <a:prstShdw prst="shdw12">
              <a:schemeClr val="bg2">
                <a:alpha val="50000"/>
              </a:schemeClr>
            </a:prstShdw>
          </a:effectLst>
        </p:spPr>
        <p:txBody>
          <a:bodyPr/>
          <a:lstStyle/>
          <a:p>
            <a:pPr>
              <a:lnSpc>
                <a:spcPct val="90000"/>
              </a:lnSpc>
            </a:pPr>
            <a:r>
              <a:rPr lang="en-US" altLang="en-US" b="0"/>
              <a:t>Jeremiah 15:1</a:t>
            </a:r>
            <a:r>
              <a:rPr lang="en-US" altLang="en-US"/>
              <a:t>, “Then said the LORD unto me, though Moses and Samuel stood before me, </a:t>
            </a:r>
            <a:r>
              <a:rPr lang="en-US" altLang="en-US" i="1"/>
              <a:t>yet</a:t>
            </a:r>
            <a:r>
              <a:rPr lang="en-US" altLang="en-US"/>
              <a:t> my mind </a:t>
            </a:r>
            <a:r>
              <a:rPr lang="en-US" altLang="en-US" i="1"/>
              <a:t>could</a:t>
            </a:r>
            <a:r>
              <a:rPr lang="en-US" altLang="en-US"/>
              <a:t> not </a:t>
            </a:r>
            <a:r>
              <a:rPr lang="en-US" altLang="en-US" i="1"/>
              <a:t>be</a:t>
            </a:r>
            <a:r>
              <a:rPr lang="en-US" altLang="en-US"/>
              <a:t> toward this people: cast </a:t>
            </a:r>
            <a:r>
              <a:rPr lang="en-US" altLang="en-US" i="1"/>
              <a:t>them</a:t>
            </a:r>
            <a:r>
              <a:rPr lang="en-US" altLang="en-US"/>
              <a:t> out of my sight, and let them go forth.”</a:t>
            </a:r>
            <a:endParaRPr lang="en-US" altLang="en-US" b="0"/>
          </a:p>
          <a:p>
            <a:pPr>
              <a:lnSpc>
                <a:spcPct val="90000"/>
              </a:lnSpc>
            </a:pPr>
            <a:r>
              <a:rPr lang="en-US" altLang="en-US" b="0"/>
              <a:t>Lamentations 3:44</a:t>
            </a:r>
            <a:r>
              <a:rPr lang="en-US" altLang="en-US"/>
              <a:t>, “Thou hast covered thyself with a cloud, that </a:t>
            </a:r>
            <a:r>
              <a:rPr lang="en-US" altLang="en-US" i="1"/>
              <a:t>our</a:t>
            </a:r>
            <a:r>
              <a:rPr lang="en-US" altLang="en-US"/>
              <a:t> prayer should not pass through.”</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animEffect transition="in" filter="fade">
                                      <p:cBhvr>
                                        <p:cTn id="7" dur="1000"/>
                                        <p:tgtEl>
                                          <p:spTgt spid="2662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0" end="0"/>
                                            </p:txEl>
                                          </p:spTgt>
                                        </p:tgtEl>
                                        <p:attrNameLst>
                                          <p:attrName>style.visibility</p:attrName>
                                        </p:attrNameLst>
                                      </p:cBhvr>
                                      <p:to>
                                        <p:strVal val="visible"/>
                                      </p:to>
                                    </p:set>
                                    <p:animEffect transition="in" filter="fade">
                                      <p:cBhvr>
                                        <p:cTn id="10" dur="1000"/>
                                        <p:tgtEl>
                                          <p:spTgt spid="2662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fade">
                                      <p:cBhvr>
                                        <p:cTn id="15" dur="1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p:txBody>
          <a:bodyPr/>
          <a:lstStyle/>
          <a:p>
            <a:r>
              <a:rPr lang="en-US" altLang="en-US" sz="7200">
                <a:solidFill>
                  <a:srgbClr val="FF0000"/>
                </a:solidFill>
                <a:latin typeface="Backfire" pitchFamily="18" charset="0"/>
              </a:rPr>
              <a:t>CHAPTER 16</a:t>
            </a:r>
          </a:p>
        </p:txBody>
      </p:sp>
      <p:sp>
        <p:nvSpPr>
          <p:cNvPr id="28677" name="Rectangle 5"/>
          <p:cNvSpPr>
            <a:spLocks noGrp="1" noChangeArrowheads="1"/>
          </p:cNvSpPr>
          <p:nvPr>
            <p:ph type="subTitle" idx="1"/>
          </p:nvPr>
        </p:nvSpPr>
        <p:spPr/>
        <p:txBody>
          <a:bodyPr/>
          <a:lstStyle/>
          <a:p>
            <a:r>
              <a:rPr lang="en-US" altLang="en-US" sz="5400" i="1">
                <a:solidFill>
                  <a:srgbClr val="FF0000"/>
                </a:solidFill>
                <a:latin typeface="After Shok" pitchFamily="2" charset="0"/>
              </a:rPr>
              <a:t>7 BOWLS OF WRATH</a:t>
            </a:r>
          </a:p>
        </p:txBody>
      </p:sp>
      <p:pic>
        <p:nvPicPr>
          <p:cNvPr id="28680" name="Picture 8" descr="bow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6725" y="838201"/>
            <a:ext cx="3089275"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20C92C-0489-481B-AA7A-422BEDBD9211}" type="slidenum">
              <a:rPr lang="en-US" altLang="en-US"/>
              <a:pPr/>
              <a:t>2</a:t>
            </a:fld>
            <a:endParaRPr lang="en-US" altLang="en-US"/>
          </a:p>
        </p:txBody>
      </p:sp>
      <p:sp>
        <p:nvSpPr>
          <p:cNvPr id="8194" name="Rectangle 2"/>
          <p:cNvSpPr>
            <a:spLocks noGrp="1" noChangeArrowheads="1"/>
          </p:cNvSpPr>
          <p:nvPr>
            <p:ph type="title"/>
          </p:nvPr>
        </p:nvSpPr>
        <p:spPr/>
        <p:txBody>
          <a:bodyPr/>
          <a:lstStyle/>
          <a:p>
            <a:r>
              <a:rPr lang="en-US" altLang="en-US"/>
              <a:t>PRELIMINARY NOTES</a:t>
            </a:r>
          </a:p>
        </p:txBody>
      </p:sp>
      <p:sp>
        <p:nvSpPr>
          <p:cNvPr id="8195" name="Rectangle 3"/>
          <p:cNvSpPr>
            <a:spLocks noGrp="1" noChangeArrowheads="1"/>
          </p:cNvSpPr>
          <p:nvPr>
            <p:ph type="body" idx="1"/>
          </p:nvPr>
        </p:nvSpPr>
        <p:spPr>
          <a:xfrm>
            <a:off x="457200" y="1600200"/>
            <a:ext cx="8229600" cy="5257800"/>
          </a:xfrm>
        </p:spPr>
        <p:txBody>
          <a:bodyPr/>
          <a:lstStyle/>
          <a:p>
            <a:pPr>
              <a:lnSpc>
                <a:spcPct val="90000"/>
              </a:lnSpc>
            </a:pPr>
            <a:r>
              <a:rPr lang="en-US" altLang="en-US" sz="3600" dirty="0">
                <a:effectLst>
                  <a:outerShdw blurRad="38100" dist="38100" dir="2700000" algn="tl">
                    <a:srgbClr val="000000">
                      <a:alpha val="43137"/>
                    </a:srgbClr>
                  </a:outerShdw>
                </a:effectLst>
              </a:rPr>
              <a:t>in last 3 chapters God identifies the spiritual reasons for the battle</a:t>
            </a:r>
          </a:p>
          <a:p>
            <a:pPr>
              <a:lnSpc>
                <a:spcPct val="90000"/>
              </a:lnSpc>
            </a:pPr>
            <a:r>
              <a:rPr lang="en-US" altLang="en-US" sz="3600" dirty="0">
                <a:effectLst>
                  <a:outerShdw blurRad="38100" dist="38100" dir="2700000" algn="tl">
                    <a:srgbClr val="000000">
                      <a:alpha val="43137"/>
                    </a:srgbClr>
                  </a:outerShdw>
                </a:effectLst>
              </a:rPr>
              <a:t>identifies the foe: the devil (Satan)</a:t>
            </a:r>
          </a:p>
          <a:p>
            <a:pPr>
              <a:lnSpc>
                <a:spcPct val="90000"/>
              </a:lnSpc>
            </a:pPr>
            <a:r>
              <a:rPr lang="en-US" altLang="en-US" sz="3600" dirty="0">
                <a:effectLst>
                  <a:outerShdw blurRad="38100" dist="38100" dir="2700000" algn="tl">
                    <a:srgbClr val="000000">
                      <a:alpha val="43137"/>
                    </a:srgbClr>
                  </a:outerShdw>
                </a:effectLst>
              </a:rPr>
              <a:t>declares the winner: Jesus and the faithful</a:t>
            </a:r>
          </a:p>
          <a:p>
            <a:pPr>
              <a:lnSpc>
                <a:spcPct val="90000"/>
              </a:lnSpc>
            </a:pPr>
            <a:r>
              <a:rPr lang="en-US" altLang="en-US" sz="3600" dirty="0">
                <a:effectLst>
                  <a:outerShdw blurRad="38100" dist="38100" dir="2700000" algn="tl">
                    <a:srgbClr val="000000">
                      <a:alpha val="43137"/>
                    </a:srgbClr>
                  </a:outerShdw>
                </a:effectLst>
              </a:rPr>
              <a:t>the losers: thrown into the winepress of the wrath of God</a:t>
            </a:r>
          </a:p>
          <a:p>
            <a:pPr>
              <a:lnSpc>
                <a:spcPct val="90000"/>
              </a:lnSpc>
            </a:pPr>
            <a:r>
              <a:rPr lang="en-US" altLang="en-US" sz="3600" dirty="0">
                <a:effectLst>
                  <a:outerShdw blurRad="38100" dist="38100" dir="2700000" algn="tl">
                    <a:srgbClr val="000000">
                      <a:alpha val="43137"/>
                    </a:srgbClr>
                  </a:outerShdw>
                </a:effectLst>
              </a:rPr>
              <a:t>chapter 15 is the prelude to the seven bowls of wrath</a:t>
            </a:r>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75D3B7-50A8-485B-A818-144ADEA0A2B7}" type="slidenum">
              <a:rPr lang="en-US" altLang="en-US"/>
              <a:pPr/>
              <a:t>20</a:t>
            </a:fld>
            <a:endParaRPr lang="en-US" altLang="en-US"/>
          </a:p>
        </p:txBody>
      </p:sp>
      <p:sp>
        <p:nvSpPr>
          <p:cNvPr id="62466" name="Rectangle 2"/>
          <p:cNvSpPr>
            <a:spLocks noGrp="1" noChangeArrowheads="1"/>
          </p:cNvSpPr>
          <p:nvPr>
            <p:ph type="title"/>
          </p:nvPr>
        </p:nvSpPr>
        <p:spPr/>
        <p:txBody>
          <a:bodyPr/>
          <a:lstStyle/>
          <a:p>
            <a:pPr algn="r"/>
            <a:r>
              <a:rPr lang="en-US" altLang="en-US" sz="4400" dirty="0"/>
              <a:t>FIRST BOWL (16:1, 2)</a:t>
            </a:r>
            <a:br>
              <a:rPr lang="en-US" altLang="en-US" sz="4400" dirty="0"/>
            </a:br>
            <a:r>
              <a:rPr lang="en-US" altLang="en-US" sz="3600" dirty="0"/>
              <a:t>question </a:t>
            </a:r>
            <a:r>
              <a:rPr lang="en-US" altLang="en-US" sz="3600" dirty="0" smtClean="0"/>
              <a:t>6</a:t>
            </a:r>
            <a:endParaRPr lang="en-US" altLang="en-US" sz="3600" dirty="0"/>
          </a:p>
        </p:txBody>
      </p:sp>
      <p:sp>
        <p:nvSpPr>
          <p:cNvPr id="62467" name="Rectangle 3"/>
          <p:cNvSpPr>
            <a:spLocks noGrp="1" noChangeArrowheads="1"/>
          </p:cNvSpPr>
          <p:nvPr>
            <p:ph type="body" idx="1"/>
          </p:nvPr>
        </p:nvSpPr>
        <p:spPr/>
        <p:txBody>
          <a:bodyPr/>
          <a:lstStyle/>
          <a:p>
            <a:pPr>
              <a:lnSpc>
                <a:spcPct val="90000"/>
              </a:lnSpc>
            </a:pPr>
            <a:r>
              <a:rPr lang="en-US" altLang="en-US" dirty="0"/>
              <a:t>BOWLS OF WRATH FLOW PARALLEL TO TRUMPETS</a:t>
            </a:r>
          </a:p>
          <a:p>
            <a:pPr>
              <a:lnSpc>
                <a:spcPct val="90000"/>
              </a:lnSpc>
            </a:pPr>
            <a:r>
              <a:rPr lang="en-US" altLang="en-US" dirty="0"/>
              <a:t>SEVEN:</a:t>
            </a:r>
          </a:p>
          <a:p>
            <a:pPr lvl="1">
              <a:lnSpc>
                <a:spcPct val="90000"/>
              </a:lnSpc>
              <a:buFontTx/>
              <a:buNone/>
            </a:pPr>
            <a:r>
              <a:rPr lang="en-US" altLang="en-US" dirty="0"/>
              <a:t>SEALS </a:t>
            </a:r>
            <a:r>
              <a:rPr lang="en-US" altLang="en-US" dirty="0" smtClean="0"/>
              <a:t>–</a:t>
            </a:r>
            <a:r>
              <a:rPr lang="en-US" altLang="en-US" i="1" dirty="0" smtClean="0">
                <a:solidFill>
                  <a:srgbClr val="FFFF00"/>
                </a:solidFill>
              </a:rPr>
              <a:t>REVEAL</a:t>
            </a:r>
          </a:p>
          <a:p>
            <a:pPr lvl="1">
              <a:lnSpc>
                <a:spcPct val="90000"/>
              </a:lnSpc>
              <a:buFontTx/>
              <a:buNone/>
            </a:pPr>
            <a:r>
              <a:rPr lang="en-US" altLang="en-US" sz="2800" dirty="0" smtClean="0"/>
              <a:t>TRUMPETS –</a:t>
            </a:r>
            <a:r>
              <a:rPr lang="en-US" altLang="en-US" sz="2800" i="1" dirty="0" smtClean="0">
                <a:solidFill>
                  <a:srgbClr val="FFFF00"/>
                </a:solidFill>
              </a:rPr>
              <a:t>ANNOUNCE</a:t>
            </a:r>
          </a:p>
          <a:p>
            <a:pPr lvl="1">
              <a:lnSpc>
                <a:spcPct val="90000"/>
              </a:lnSpc>
              <a:buFontTx/>
              <a:buNone/>
            </a:pPr>
            <a:r>
              <a:rPr lang="en-US" altLang="en-US" sz="2800" dirty="0" smtClean="0"/>
              <a:t>BOWLS </a:t>
            </a:r>
            <a:r>
              <a:rPr lang="en-US" altLang="en-US" sz="2800" dirty="0"/>
              <a:t>-</a:t>
            </a:r>
            <a:r>
              <a:rPr lang="en-US" altLang="en-US" sz="2800" i="1" dirty="0">
                <a:solidFill>
                  <a:srgbClr val="FFFF00"/>
                </a:solidFill>
              </a:rPr>
              <a:t>EXECUTE</a:t>
            </a:r>
          </a:p>
          <a:p>
            <a:pPr>
              <a:lnSpc>
                <a:spcPct val="90000"/>
              </a:lnSpc>
            </a:pPr>
            <a:r>
              <a:rPr lang="en-US" altLang="en-US" dirty="0"/>
              <a:t>THE “SEVEN SERIES” DIVIDED INTO THREE GROUPS (4) (2) (1)</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10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10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10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fade">
                                      <p:cBhvr>
                                        <p:cTn id="22" dur="10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fade">
                                      <p:cBhvr>
                                        <p:cTn id="27" dur="1000"/>
                                        <p:tgtEl>
                                          <p:spTgt spid="624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fade">
                                      <p:cBhvr>
                                        <p:cTn id="32" dur="10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715" name="Group 227"/>
          <p:cNvGraphicFramePr>
            <a:graphicFrameLocks noGrp="1"/>
          </p:cNvGraphicFramePr>
          <p:nvPr>
            <p:extLst>
              <p:ext uri="{D42A27DB-BD31-4B8C-83A1-F6EECF244321}">
                <p14:modId xmlns:p14="http://schemas.microsoft.com/office/powerpoint/2010/main" val="2056426321"/>
              </p:ext>
            </p:extLst>
          </p:nvPr>
        </p:nvGraphicFramePr>
        <p:xfrm>
          <a:off x="152400" y="635000"/>
          <a:ext cx="8839200" cy="6074412"/>
        </p:xfrm>
        <a:graphic>
          <a:graphicData uri="http://schemas.openxmlformats.org/drawingml/2006/table">
            <a:tbl>
              <a:tblPr/>
              <a:tblGrid>
                <a:gridCol w="1546225"/>
                <a:gridCol w="3646488"/>
                <a:gridCol w="3646487"/>
              </a:tblGrid>
              <a:tr h="703263">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Bell Gothic Std Light" pitchFamily="34" charset="0"/>
                        </a:rPr>
                        <a:t>1</a:t>
                      </a:r>
                      <a:r>
                        <a:rPr kumimoji="0" lang="en-US" altLang="en-US" sz="4000" b="1" i="0" u="none" strike="noStrike" cap="none" normalizeH="0" baseline="30000" dirty="0" smtClean="0">
                          <a:ln>
                            <a:noFill/>
                          </a:ln>
                          <a:solidFill>
                            <a:schemeClr val="tx1"/>
                          </a:solidFill>
                          <a:effectLst/>
                          <a:latin typeface="Bell Gothic Std Light" pitchFamily="34" charset="0"/>
                        </a:rPr>
                        <a:t>ST</a:t>
                      </a:r>
                      <a:r>
                        <a:rPr kumimoji="0" lang="en-US" altLang="en-US" sz="4000" b="1" i="0" u="none" strike="noStrike" cap="none" normalizeH="0" baseline="0" dirty="0" smtClean="0">
                          <a:ln>
                            <a:noFill/>
                          </a:ln>
                          <a:solidFill>
                            <a:schemeClr val="tx1"/>
                          </a:solidFill>
                          <a:effectLst/>
                          <a:latin typeface="Bell Gothic Std Light" pitchFamily="34" charset="0"/>
                        </a:rPr>
                        <a:t> </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hail, fire-earth</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poured on earth</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r>
              <a:tr h="703263">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Bell Gothic Std Light" pitchFamily="34" charset="0"/>
                        </a:rPr>
                        <a:t>2</a:t>
                      </a:r>
                      <a:r>
                        <a:rPr kumimoji="0" lang="en-US" altLang="en-US" sz="4000" b="1" i="0" u="none" strike="noStrike" cap="none" normalizeH="0" baseline="30000" smtClean="0">
                          <a:ln>
                            <a:noFill/>
                          </a:ln>
                          <a:solidFill>
                            <a:schemeClr val="tx1"/>
                          </a:solidFill>
                          <a:effectLst/>
                          <a:latin typeface="Bell Gothic Std Light" pitchFamily="34" charset="0"/>
                        </a:rPr>
                        <a:t>ND</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Bell Gothic Std Light" pitchFamily="34" charset="0"/>
                        </a:rPr>
                        <a:t>great mountain sea</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poured on sea-blood</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r>
              <a:tr h="703263">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Bell Gothic Std Light" pitchFamily="34" charset="0"/>
                        </a:rPr>
                        <a:t>3</a:t>
                      </a:r>
                      <a:r>
                        <a:rPr kumimoji="0" lang="en-US" altLang="en-US" sz="4000" b="1" i="0" u="none" strike="noStrike" cap="none" normalizeH="0" baseline="30000" smtClean="0">
                          <a:ln>
                            <a:noFill/>
                          </a:ln>
                          <a:solidFill>
                            <a:schemeClr val="tx1"/>
                          </a:solidFill>
                          <a:effectLst/>
                          <a:latin typeface="Bell Gothic Std Light" pitchFamily="34" charset="0"/>
                        </a:rPr>
                        <a:t>RD</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Bell Gothic Std Light" pitchFamily="34" charset="0"/>
                        </a:rPr>
                        <a:t>star fell on fresh water</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Bell Gothic Std Light" pitchFamily="34" charset="0"/>
                        </a:rPr>
                        <a:t>poured on fresh water</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r>
              <a:tr h="703263">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Bell Gothic Std Light" pitchFamily="34" charset="0"/>
                        </a:rPr>
                        <a:t>4</a:t>
                      </a:r>
                      <a:r>
                        <a:rPr kumimoji="0" lang="en-US" altLang="en-US" sz="4000" b="1" i="0" u="none" strike="noStrike" cap="none" normalizeH="0" baseline="30000" smtClean="0">
                          <a:ln>
                            <a:noFill/>
                          </a:ln>
                          <a:solidFill>
                            <a:schemeClr val="tx1"/>
                          </a:solidFill>
                          <a:effectLst/>
                          <a:latin typeface="Bell Gothic Std Light" pitchFamily="34" charset="0"/>
                        </a:rPr>
                        <a:t>TH</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affects sun, moon, stars</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poured on sun, scorched people</a:t>
                      </a:r>
                    </a:p>
                  </a:txBody>
                  <a:tcPr horzOverflow="overflow">
                    <a:lnL w="28575" cap="flat" cmpd="sng" algn="ctr">
                      <a:solidFill>
                        <a:srgbClr val="99FF66"/>
                      </a:solidFill>
                      <a:prstDash val="solid"/>
                      <a:round/>
                      <a:headEnd type="none" w="med" len="med"/>
                      <a:tailEnd type="none" w="med" len="med"/>
                    </a:lnL>
                    <a:lnR w="28575" cap="flat" cmpd="sng" algn="ctr">
                      <a:solidFill>
                        <a:srgbClr val="99FF66"/>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99FF66"/>
                      </a:solidFill>
                      <a:prstDash val="solid"/>
                      <a:round/>
                      <a:headEnd type="none" w="med" len="med"/>
                      <a:tailEnd type="none" w="med" len="med"/>
                    </a:lnB>
                    <a:lnTlToBr>
                      <a:noFill/>
                    </a:lnTlToBr>
                    <a:lnBlToTr>
                      <a:noFill/>
                    </a:lnBlToTr>
                    <a:noFill/>
                  </a:tcPr>
                </a:tc>
              </a:tr>
              <a:tr h="703263">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Bell Gothic Std Light" pitchFamily="34" charset="0"/>
                        </a:rPr>
                        <a:t>5</a:t>
                      </a:r>
                      <a:r>
                        <a:rPr kumimoji="0" lang="en-US" altLang="en-US" sz="4000" b="1" i="0" u="none" strike="noStrike" cap="none" normalizeH="0" baseline="30000" smtClean="0">
                          <a:ln>
                            <a:noFill/>
                          </a:ln>
                          <a:solidFill>
                            <a:schemeClr val="tx1"/>
                          </a:solidFill>
                          <a:effectLst/>
                          <a:latin typeface="Bell Gothic Std Light" pitchFamily="34" charset="0"/>
                        </a:rPr>
                        <a:t>TH</a:t>
                      </a:r>
                    </a:p>
                  </a:txBody>
                  <a:tcPr horzOverflow="overflow">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sun, air darkened, people tormented</a:t>
                      </a:r>
                    </a:p>
                  </a:txBody>
                  <a:tcPr horzOverflow="overflow">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kingdom became darkness, pain</a:t>
                      </a:r>
                    </a:p>
                  </a:txBody>
                  <a:tcPr horzOverflow="overflow">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99FF66"/>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r>
              <a:tr h="703263">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Bell Gothic Std Light" pitchFamily="34" charset="0"/>
                        </a:rPr>
                        <a:t>6</a:t>
                      </a:r>
                      <a:r>
                        <a:rPr kumimoji="0" lang="en-US" altLang="en-US" sz="4000" b="1" i="0" u="none" strike="noStrike" cap="none" normalizeH="0" baseline="30000" smtClean="0">
                          <a:ln>
                            <a:noFill/>
                          </a:ln>
                          <a:solidFill>
                            <a:schemeClr val="tx1"/>
                          </a:solidFill>
                          <a:effectLst/>
                          <a:latin typeface="Bell Gothic Std Light" pitchFamily="34" charset="0"/>
                        </a:rPr>
                        <a:t>TH</a:t>
                      </a:r>
                    </a:p>
                  </a:txBody>
                  <a:tcPr horzOverflow="overflow">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Bell Gothic Std Light" pitchFamily="34" charset="0"/>
                        </a:rPr>
                        <a:t>4 angels @ Euphrates</a:t>
                      </a:r>
                    </a:p>
                  </a:txBody>
                  <a:tcPr horzOverflow="overflow">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spc="-150" normalizeH="0" baseline="0" dirty="0" smtClean="0">
                          <a:ln>
                            <a:noFill/>
                          </a:ln>
                          <a:solidFill>
                            <a:schemeClr val="tx1"/>
                          </a:solidFill>
                          <a:effectLst/>
                          <a:latin typeface="Bell Gothic Std Light" pitchFamily="34" charset="0"/>
                        </a:rPr>
                        <a:t>Euphrates dried up-kings</a:t>
                      </a:r>
                    </a:p>
                  </a:txBody>
                  <a:tcPr horzOverflow="overflow">
                    <a:lnL w="28575" cap="flat" cmpd="sng" algn="ctr">
                      <a:solidFill>
                        <a:srgbClr val="FF9933"/>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r>
              <a:tr h="703263">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Bell Gothic Std Light" pitchFamily="34" charset="0"/>
                        </a:rPr>
                        <a:t>7</a:t>
                      </a:r>
                      <a:r>
                        <a:rPr kumimoji="0" lang="en-US" altLang="en-US" sz="4000" b="1" i="0" u="none" strike="noStrike" cap="none" normalizeH="0" baseline="30000" smtClean="0">
                          <a:ln>
                            <a:noFill/>
                          </a:ln>
                          <a:solidFill>
                            <a:schemeClr val="tx1"/>
                          </a:solidFill>
                          <a:effectLst/>
                          <a:latin typeface="Bell Gothic Std Light" pitchFamily="34" charset="0"/>
                        </a:rPr>
                        <a:t>TH</a:t>
                      </a:r>
                    </a:p>
                  </a:txBody>
                  <a:tcP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28575" cap="flat" cmpd="sng" algn="ctr">
                      <a:solidFill>
                        <a:srgbClr val="FF9933"/>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Bell Gothic Std Light" pitchFamily="34" charset="0"/>
                        </a:rPr>
                        <a:t>world kingdoms become Lord’s, great noises, etc.</a:t>
                      </a:r>
                    </a:p>
                  </a:txBody>
                  <a:tcP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28575" cap="flat" cmpd="sng" algn="ctr">
                      <a:solidFill>
                        <a:srgbClr val="FF9933"/>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Bell Gothic Std Light" pitchFamily="34" charset="0"/>
                        </a:rPr>
                        <a:t>“It is done,” great noises, etc.</a:t>
                      </a:r>
                    </a:p>
                  </a:txBody>
                  <a:tcP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28575" cap="flat" cmpd="sng" algn="ctr">
                      <a:solidFill>
                        <a:srgbClr val="FF9933"/>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r>
            </a:tbl>
          </a:graphicData>
        </a:graphic>
      </p:graphicFrame>
      <p:graphicFrame>
        <p:nvGraphicFramePr>
          <p:cNvPr id="63598" name="Group 110"/>
          <p:cNvGraphicFramePr>
            <a:graphicFrameLocks noGrp="1"/>
          </p:cNvGraphicFramePr>
          <p:nvPr/>
        </p:nvGraphicFramePr>
        <p:xfrm>
          <a:off x="2819400" y="76200"/>
          <a:ext cx="2514600" cy="579120"/>
        </p:xfrm>
        <a:graphic>
          <a:graphicData uri="http://schemas.openxmlformats.org/drawingml/2006/table">
            <a:tbl>
              <a:tblPr/>
              <a:tblGrid>
                <a:gridCol w="2514600"/>
              </a:tblGrid>
              <a:tr h="228600">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Arial" charset="0"/>
                        </a:rPr>
                        <a:t>TRUMPETS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lin ang="5400000" scaled="1"/>
                    </a:gradFill>
                  </a:tcPr>
                </a:tc>
              </a:tr>
            </a:tbl>
          </a:graphicData>
        </a:graphic>
      </p:graphicFrame>
      <p:graphicFrame>
        <p:nvGraphicFramePr>
          <p:cNvPr id="63717" name="Group 229"/>
          <p:cNvGraphicFramePr>
            <a:graphicFrameLocks noGrp="1"/>
          </p:cNvGraphicFramePr>
          <p:nvPr/>
        </p:nvGraphicFramePr>
        <p:xfrm>
          <a:off x="5334000" y="76200"/>
          <a:ext cx="2514600" cy="579120"/>
        </p:xfrm>
        <a:graphic>
          <a:graphicData uri="http://schemas.openxmlformats.org/drawingml/2006/table">
            <a:tbl>
              <a:tblPr/>
              <a:tblGrid>
                <a:gridCol w="2514600"/>
              </a:tblGrid>
              <a:tr h="228600">
                <a:tc>
                  <a:txBody>
                    <a:bodyPr/>
                    <a:lstStyle>
                      <a:lvl1pPr>
                        <a:spcBef>
                          <a:spcPct val="20000"/>
                        </a:spcBef>
                        <a:defRPr sz="2800" b="1">
                          <a:solidFill>
                            <a:schemeClr val="tx1"/>
                          </a:solidFill>
                          <a:latin typeface="Arial" charset="0"/>
                        </a:defRPr>
                      </a:lvl1pPr>
                      <a:lvl2pPr>
                        <a:spcBef>
                          <a:spcPct val="20000"/>
                        </a:spcBef>
                        <a:defRPr sz="2400" b="1">
                          <a:solidFill>
                            <a:schemeClr val="tx1"/>
                          </a:solidFill>
                          <a:latin typeface="Arial" charset="0"/>
                        </a:defRPr>
                      </a:lvl2pPr>
                      <a:lvl3pPr>
                        <a:spcBef>
                          <a:spcPct val="20000"/>
                        </a:spcBef>
                        <a:defRPr sz="2000" b="1">
                          <a:solidFill>
                            <a:schemeClr val="tx1"/>
                          </a:solidFill>
                          <a:latin typeface="Arial" charset="0"/>
                        </a:defRPr>
                      </a:lvl3pPr>
                      <a:lvl4pPr>
                        <a:spcBef>
                          <a:spcPct val="20000"/>
                        </a:spcBef>
                        <a:defRPr b="1">
                          <a:solidFill>
                            <a:schemeClr val="tx1"/>
                          </a:solidFill>
                          <a:latin typeface="Arial" charset="0"/>
                        </a:defRPr>
                      </a:lvl4pPr>
                      <a:lvl5pPr>
                        <a:spcBef>
                          <a:spcPct val="20000"/>
                        </a:spcBef>
                        <a:defRPr b="1">
                          <a:solidFill>
                            <a:schemeClr val="tx1"/>
                          </a:solidFill>
                          <a:latin typeface="Arial" charset="0"/>
                        </a:defRPr>
                      </a:lvl5pPr>
                      <a:lvl6pPr fontAlgn="base">
                        <a:spcBef>
                          <a:spcPct val="20000"/>
                        </a:spcBef>
                        <a:spcAft>
                          <a:spcPct val="0"/>
                        </a:spcAft>
                        <a:defRPr b="1">
                          <a:solidFill>
                            <a:schemeClr val="tx1"/>
                          </a:solidFill>
                          <a:latin typeface="Arial" charset="0"/>
                        </a:defRPr>
                      </a:lvl6pPr>
                      <a:lvl7pPr fontAlgn="base">
                        <a:spcBef>
                          <a:spcPct val="20000"/>
                        </a:spcBef>
                        <a:spcAft>
                          <a:spcPct val="0"/>
                        </a:spcAft>
                        <a:defRPr b="1">
                          <a:solidFill>
                            <a:schemeClr val="tx1"/>
                          </a:solidFill>
                          <a:latin typeface="Arial" charset="0"/>
                        </a:defRPr>
                      </a:lvl7pPr>
                      <a:lvl8pPr fontAlgn="base">
                        <a:spcBef>
                          <a:spcPct val="20000"/>
                        </a:spcBef>
                        <a:spcAft>
                          <a:spcPct val="0"/>
                        </a:spcAft>
                        <a:defRPr b="1">
                          <a:solidFill>
                            <a:schemeClr val="tx1"/>
                          </a:solidFill>
                          <a:latin typeface="Arial" charset="0"/>
                        </a:defRPr>
                      </a:lvl8pPr>
                      <a:lvl9pPr fontAlgn="base">
                        <a:spcBef>
                          <a:spcPct val="2000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Arial" charset="0"/>
                        </a:rPr>
                        <a:t>BOWLS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accent1">
                            <a:gamma/>
                            <a:shade val="46275"/>
                            <a:invGamma/>
                          </a:schemeClr>
                        </a:gs>
                        <a:gs pos="100000">
                          <a:schemeClr val="accent1"/>
                        </a:gs>
                      </a:gsLst>
                      <a:lin ang="5400000" scaled="1"/>
                    </a:gradFill>
                  </a:tcPr>
                </a:tc>
              </a:tr>
            </a:tbl>
          </a:graphicData>
        </a:graphic>
      </p:graphicFrame>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3D9A03F-2CE3-45F5-9D19-055360D108D0}" type="slidenum">
              <a:rPr lang="en-US" altLang="en-US">
                <a:solidFill>
                  <a:srgbClr val="FFFFFF"/>
                </a:solidFill>
              </a:rPr>
              <a:pPr/>
              <a:t>22</a:t>
            </a:fld>
            <a:endParaRPr lang="en-US" altLang="en-US">
              <a:solidFill>
                <a:srgbClr val="FFFFFF"/>
              </a:solidFill>
            </a:endParaRPr>
          </a:p>
        </p:txBody>
      </p:sp>
      <p:sp>
        <p:nvSpPr>
          <p:cNvPr id="64514" name="Rectangle 2"/>
          <p:cNvSpPr>
            <a:spLocks noGrp="1" noChangeArrowheads="1"/>
          </p:cNvSpPr>
          <p:nvPr>
            <p:ph type="title"/>
          </p:nvPr>
        </p:nvSpPr>
        <p:spPr/>
        <p:txBody>
          <a:bodyPr/>
          <a:lstStyle/>
          <a:p>
            <a:r>
              <a:rPr lang="en-US" altLang="en-US" sz="4400"/>
              <a:t>DIFFERENCE BETWEEN THE TRUMPETS &amp; BOWLS</a:t>
            </a:r>
          </a:p>
        </p:txBody>
      </p:sp>
      <p:sp>
        <p:nvSpPr>
          <p:cNvPr id="64515" name="Rectangle 3"/>
          <p:cNvSpPr>
            <a:spLocks noGrp="1" noChangeArrowheads="1"/>
          </p:cNvSpPr>
          <p:nvPr>
            <p:ph type="body" idx="1"/>
          </p:nvPr>
        </p:nvSpPr>
        <p:spPr/>
        <p:txBody>
          <a:bodyPr/>
          <a:lstStyle/>
          <a:p>
            <a:r>
              <a:rPr lang="en-US" altLang="en-US" dirty="0"/>
              <a:t>TRUMPETS AFFECTED </a:t>
            </a:r>
            <a:r>
              <a:rPr lang="en-US" altLang="en-US" dirty="0" smtClean="0"/>
              <a:t>1/3</a:t>
            </a:r>
            <a:r>
              <a:rPr lang="en-US" altLang="en-US" baseline="30000" dirty="0" smtClean="0"/>
              <a:t>rd</a:t>
            </a:r>
            <a:r>
              <a:rPr lang="en-US" altLang="en-US" dirty="0" smtClean="0"/>
              <a:t> </a:t>
            </a:r>
            <a:endParaRPr lang="en-US" altLang="en-US" dirty="0"/>
          </a:p>
          <a:p>
            <a:pPr lvl="1"/>
            <a:r>
              <a:rPr lang="en-US" altLang="en-US" dirty="0" smtClean="0"/>
              <a:t>Primarily disciplinary</a:t>
            </a:r>
          </a:p>
          <a:p>
            <a:pPr lvl="1"/>
            <a:r>
              <a:rPr lang="en-US" altLang="en-US" dirty="0" smtClean="0"/>
              <a:t>To call men to repentance (2 Pet. 3:9)</a:t>
            </a:r>
            <a:endParaRPr lang="en-US" altLang="en-US" dirty="0"/>
          </a:p>
          <a:p>
            <a:r>
              <a:rPr lang="en-US" altLang="en-US" dirty="0"/>
              <a:t>BOWLS FULLY AFFECTED</a:t>
            </a:r>
          </a:p>
          <a:p>
            <a:pPr lvl="1"/>
            <a:r>
              <a:rPr lang="en-US" altLang="en-US" dirty="0" smtClean="0"/>
              <a:t>Higher intensity</a:t>
            </a:r>
            <a:endParaRPr lang="en-US" altLang="en-US" dirty="0"/>
          </a:p>
          <a:p>
            <a:pPr lvl="1"/>
            <a:r>
              <a:rPr lang="en-US" altLang="en-US" dirty="0" smtClean="0"/>
              <a:t>Primarily to punish men for not repenting</a:t>
            </a:r>
            <a:endParaRPr lang="en-US" altLang="en-US" dirty="0"/>
          </a:p>
        </p:txBody>
      </p:sp>
    </p:spTree>
    <p:extLst>
      <p:ext uri="{BB962C8B-B14F-4D97-AF65-F5344CB8AC3E}">
        <p14:creationId xmlns:p14="http://schemas.microsoft.com/office/powerpoint/2010/main" val="3942100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animEffect transition="in" filter="fade">
                                      <p:cBhvr>
                                        <p:cTn id="7" dur="1000"/>
                                        <p:tgtEl>
                                          <p:spTgt spid="64515">
                                            <p:txEl>
                                              <p:pRg st="3" end="3"/>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4515">
                                            <p:txEl>
                                              <p:pRg st="4" end="4"/>
                                            </p:txEl>
                                          </p:spTgt>
                                        </p:tgtEl>
                                        <p:attrNameLst>
                                          <p:attrName>style.visibility</p:attrName>
                                        </p:attrNameLst>
                                      </p:cBhvr>
                                      <p:to>
                                        <p:strVal val="visible"/>
                                      </p:to>
                                    </p:set>
                                    <p:animEffect transition="in" filter="fade">
                                      <p:cBhvr>
                                        <p:cTn id="11" dur="1000"/>
                                        <p:tgtEl>
                                          <p:spTgt spid="64515">
                                            <p:txEl>
                                              <p:pRg st="4" end="4"/>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4515">
                                            <p:txEl>
                                              <p:pRg st="5" end="5"/>
                                            </p:txEl>
                                          </p:spTgt>
                                        </p:tgtEl>
                                        <p:attrNameLst>
                                          <p:attrName>style.visibility</p:attrName>
                                        </p:attrNameLst>
                                      </p:cBhvr>
                                      <p:to>
                                        <p:strVal val="visible"/>
                                      </p:to>
                                    </p:set>
                                    <p:animEffect transition="in" filter="fade">
                                      <p:cBhvr>
                                        <p:cTn id="15" dur="10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65FE5BF-293A-4CFA-968E-7A69B1CD4006}" type="slidenum">
              <a:rPr lang="en-US" altLang="en-US">
                <a:solidFill>
                  <a:srgbClr val="FFFFFF"/>
                </a:solidFill>
              </a:rPr>
              <a:pPr/>
              <a:t>23</a:t>
            </a:fld>
            <a:endParaRPr lang="en-US" altLang="en-US">
              <a:solidFill>
                <a:srgbClr val="FFFFFF"/>
              </a:solidFill>
            </a:endParaRPr>
          </a:p>
        </p:txBody>
      </p:sp>
      <p:sp>
        <p:nvSpPr>
          <p:cNvPr id="65538" name="Rectangle 2"/>
          <p:cNvSpPr>
            <a:spLocks noGrp="1" noChangeArrowheads="1"/>
          </p:cNvSpPr>
          <p:nvPr>
            <p:ph type="title"/>
          </p:nvPr>
        </p:nvSpPr>
        <p:spPr/>
        <p:txBody>
          <a:bodyPr/>
          <a:lstStyle/>
          <a:p>
            <a:r>
              <a:rPr lang="en-US" altLang="en-US"/>
              <a:t>FIRST BOWL (16:2)</a:t>
            </a:r>
          </a:p>
        </p:txBody>
      </p:sp>
      <p:sp>
        <p:nvSpPr>
          <p:cNvPr id="65539" name="Rectangle 3"/>
          <p:cNvSpPr>
            <a:spLocks noGrp="1" noChangeArrowheads="1"/>
          </p:cNvSpPr>
          <p:nvPr>
            <p:ph type="body" idx="1"/>
          </p:nvPr>
        </p:nvSpPr>
        <p:spPr>
          <a:xfrm>
            <a:off x="685800" y="1981200"/>
            <a:ext cx="7848600" cy="4876800"/>
          </a:xfrm>
        </p:spPr>
        <p:txBody>
          <a:bodyPr/>
          <a:lstStyle/>
          <a:p>
            <a:pPr>
              <a:lnSpc>
                <a:spcPct val="90000"/>
              </a:lnSpc>
            </a:pPr>
            <a:r>
              <a:rPr lang="en-US" altLang="en-US" dirty="0"/>
              <a:t>FOUL &amp; LOATHSOME SORE CAME UPON THOSE WITH THE MARK OF THE BEAST</a:t>
            </a:r>
          </a:p>
          <a:p>
            <a:pPr lvl="1">
              <a:lnSpc>
                <a:spcPct val="90000"/>
              </a:lnSpc>
            </a:pPr>
            <a:r>
              <a:rPr lang="en-US" altLang="en-US" dirty="0" smtClean="0"/>
              <a:t>DIRECT ON MAN</a:t>
            </a:r>
            <a:endParaRPr lang="en-US" altLang="en-US" dirty="0"/>
          </a:p>
          <a:p>
            <a:pPr lvl="1">
              <a:lnSpc>
                <a:spcPct val="90000"/>
              </a:lnSpc>
            </a:pPr>
            <a:r>
              <a:rPr lang="en-US" altLang="en-US" dirty="0" smtClean="0"/>
              <a:t>DISTINCTION </a:t>
            </a:r>
            <a:r>
              <a:rPr lang="en-US" altLang="en-US" dirty="0"/>
              <a:t>BETWEEN </a:t>
            </a:r>
            <a:r>
              <a:rPr lang="en-US" altLang="en-US" dirty="0" smtClean="0"/>
              <a:t>PEOPLE</a:t>
            </a:r>
          </a:p>
          <a:p>
            <a:pPr lvl="1">
              <a:lnSpc>
                <a:spcPct val="90000"/>
              </a:lnSpc>
            </a:pPr>
            <a:r>
              <a:rPr lang="en-US" altLang="en-US" dirty="0" smtClean="0"/>
              <a:t>DEMONSTRATES </a:t>
            </a:r>
            <a:r>
              <a:rPr lang="en-US" altLang="en-US" dirty="0"/>
              <a:t>GOD’S DELIVERANCE </a:t>
            </a:r>
          </a:p>
          <a:p>
            <a:pPr lvl="2">
              <a:lnSpc>
                <a:spcPct val="90000"/>
              </a:lnSpc>
            </a:pPr>
            <a:r>
              <a:rPr lang="en-US" altLang="en-US" dirty="0" smtClean="0"/>
              <a:t>LIKE </a:t>
            </a:r>
            <a:r>
              <a:rPr lang="en-US" altLang="en-US" dirty="0"/>
              <a:t>HIS PEOPLE </a:t>
            </a:r>
            <a:r>
              <a:rPr lang="en-US" altLang="en-US" dirty="0" smtClean="0"/>
              <a:t>OUT OF EGYPT SO HE </a:t>
            </a:r>
            <a:r>
              <a:rPr lang="en-US" altLang="en-US" dirty="0"/>
              <a:t>WILL DELIVER HIS PEOPLE HERE </a:t>
            </a:r>
            <a:r>
              <a:rPr lang="en-US" altLang="en-US" dirty="0" smtClean="0"/>
              <a:t>(</a:t>
            </a:r>
            <a:r>
              <a:rPr lang="en-US" altLang="en-US" dirty="0"/>
              <a:t>cf. Ex. 9:8-11)</a:t>
            </a:r>
          </a:p>
        </p:txBody>
      </p:sp>
    </p:spTree>
    <p:extLst>
      <p:ext uri="{BB962C8B-B14F-4D97-AF65-F5344CB8AC3E}">
        <p14:creationId xmlns:p14="http://schemas.microsoft.com/office/powerpoint/2010/main" val="376395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3202651D-3084-4D6C-BC62-A3D6B2080B47}" type="slidenum">
              <a:rPr lang="en-US" altLang="en-US">
                <a:solidFill>
                  <a:srgbClr val="FFFFFF"/>
                </a:solidFill>
              </a:rPr>
              <a:pPr/>
              <a:t>24</a:t>
            </a:fld>
            <a:endParaRPr lang="en-US" altLang="en-US">
              <a:solidFill>
                <a:srgbClr val="FFFFFF"/>
              </a:solidFill>
            </a:endParaRPr>
          </a:p>
        </p:txBody>
      </p:sp>
      <p:sp>
        <p:nvSpPr>
          <p:cNvPr id="67586" name="Rectangle 2"/>
          <p:cNvSpPr>
            <a:spLocks noGrp="1" noChangeArrowheads="1"/>
          </p:cNvSpPr>
          <p:nvPr>
            <p:ph type="title"/>
          </p:nvPr>
        </p:nvSpPr>
        <p:spPr/>
        <p:txBody>
          <a:bodyPr/>
          <a:lstStyle/>
          <a:p>
            <a:r>
              <a:rPr lang="en-US" altLang="en-US"/>
              <a:t>SECOND BOWL (16:3)</a:t>
            </a:r>
          </a:p>
        </p:txBody>
      </p:sp>
      <p:sp>
        <p:nvSpPr>
          <p:cNvPr id="67587" name="Rectangle 3"/>
          <p:cNvSpPr>
            <a:spLocks noGrp="1" noChangeArrowheads="1"/>
          </p:cNvSpPr>
          <p:nvPr>
            <p:ph type="body" sz="half" idx="1"/>
          </p:nvPr>
        </p:nvSpPr>
        <p:spPr>
          <a:xfrm>
            <a:off x="0" y="1981200"/>
            <a:ext cx="3352800" cy="4114800"/>
          </a:xfrm>
        </p:spPr>
        <p:txBody>
          <a:bodyPr/>
          <a:lstStyle/>
          <a:p>
            <a:pPr algn="ctr">
              <a:buFontTx/>
              <a:buNone/>
            </a:pPr>
            <a:r>
              <a:rPr lang="en-US" altLang="en-US" sz="4000" dirty="0" smtClean="0">
                <a:latin typeface="Bell Gothic Std Black" pitchFamily="34" charset="0"/>
                <a:ea typeface="Adobe Gothic Std B" pitchFamily="34" charset="-128"/>
              </a:rPr>
              <a:t>SIMILAR TO GOD’S </a:t>
            </a:r>
            <a:r>
              <a:rPr lang="en-US" altLang="en-US" sz="4000" dirty="0">
                <a:latin typeface="Bell Gothic Std Black" pitchFamily="34" charset="0"/>
                <a:ea typeface="Adobe Gothic Std B" pitchFamily="34" charset="-128"/>
              </a:rPr>
              <a:t>JUDGMENT ON EGYPT</a:t>
            </a:r>
          </a:p>
        </p:txBody>
      </p:sp>
      <p:sp>
        <p:nvSpPr>
          <p:cNvPr id="67588" name="Rectangle 4"/>
          <p:cNvSpPr>
            <a:spLocks noGrp="1" noChangeArrowheads="1"/>
          </p:cNvSpPr>
          <p:nvPr>
            <p:ph type="body" sz="half" idx="2"/>
          </p:nvPr>
        </p:nvSpPr>
        <p:spPr>
          <a:xfrm>
            <a:off x="3429000" y="1981200"/>
            <a:ext cx="5715000" cy="4495800"/>
          </a:xfrm>
        </p:spPr>
        <p:txBody>
          <a:bodyPr/>
          <a:lstStyle/>
          <a:p>
            <a:pPr marL="0" indent="0">
              <a:buNone/>
            </a:pPr>
            <a:r>
              <a:rPr lang="en-US" altLang="en-US" dirty="0"/>
              <a:t>“Then the LORD spoke to Moses, ‘Say to Aaron, “Take your rod and stretch out your hand over the waters of Egypt, over their streams, over their rivers, over their ponds, and over all their pools of water, that they may become blood. And there shall be blood throughout all the land of Egypt, both in buckets of wood and pitchers of stone”’” (Ex. 7:19)</a:t>
            </a:r>
          </a:p>
          <a:p>
            <a:pPr marL="0" indent="0">
              <a:buNone/>
            </a:pPr>
            <a:endParaRPr lang="en-US" altLang="en-US" dirty="0"/>
          </a:p>
        </p:txBody>
      </p:sp>
    </p:spTree>
    <p:extLst>
      <p:ext uri="{BB962C8B-B14F-4D97-AF65-F5344CB8AC3E}">
        <p14:creationId xmlns:p14="http://schemas.microsoft.com/office/powerpoint/2010/main" val="42358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7588">
                                            <p:txEl>
                                              <p:pRg st="0" end="0"/>
                                            </p:txEl>
                                          </p:spTgt>
                                        </p:tgtEl>
                                        <p:attrNameLst>
                                          <p:attrName>style.visibility</p:attrName>
                                        </p:attrNameLst>
                                      </p:cBhvr>
                                      <p:to>
                                        <p:strVal val="visible"/>
                                      </p:to>
                                    </p:set>
                                    <p:animEffect transition="in" filter="fade">
                                      <p:cBhvr>
                                        <p:cTn id="11" dur="1000"/>
                                        <p:tgtEl>
                                          <p:spTgt spid="67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8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9C3C6E3-B010-4A39-8C93-DBE891769D80}" type="slidenum">
              <a:rPr lang="en-US" altLang="en-US">
                <a:solidFill>
                  <a:srgbClr val="FFFFFF"/>
                </a:solidFill>
              </a:rPr>
              <a:pPr/>
              <a:t>25</a:t>
            </a:fld>
            <a:endParaRPr lang="en-US" altLang="en-US">
              <a:solidFill>
                <a:srgbClr val="FFFFFF"/>
              </a:solidFill>
            </a:endParaRPr>
          </a:p>
        </p:txBody>
      </p:sp>
      <p:sp>
        <p:nvSpPr>
          <p:cNvPr id="69635" name="Rectangle 3"/>
          <p:cNvSpPr>
            <a:spLocks noGrp="1" noChangeArrowheads="1"/>
          </p:cNvSpPr>
          <p:nvPr>
            <p:ph type="body" idx="1"/>
          </p:nvPr>
        </p:nvSpPr>
        <p:spPr/>
        <p:txBody>
          <a:bodyPr/>
          <a:lstStyle/>
          <a:p>
            <a:r>
              <a:rPr lang="en-US" altLang="en-US" sz="3600" dirty="0"/>
              <a:t>repulsive</a:t>
            </a:r>
          </a:p>
          <a:p>
            <a:r>
              <a:rPr lang="en-US" altLang="en-US" sz="3600" dirty="0" smtClean="0"/>
              <a:t>picture </a:t>
            </a:r>
            <a:r>
              <a:rPr lang="en-US" altLang="en-US" sz="3600" dirty="0"/>
              <a:t>a murdered man lying in the pool of his own blood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0"/>
            <a:ext cx="93456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594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10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859214D-9B36-4539-B38D-B3C8A4F61BD0}" type="slidenum">
              <a:rPr lang="en-US" altLang="en-US">
                <a:solidFill>
                  <a:srgbClr val="FFFFFF"/>
                </a:solidFill>
              </a:rPr>
              <a:pPr/>
              <a:t>26</a:t>
            </a:fld>
            <a:endParaRPr lang="en-US" altLang="en-US">
              <a:solidFill>
                <a:srgbClr val="FFFFFF"/>
              </a:solidFill>
            </a:endParaRPr>
          </a:p>
        </p:txBody>
      </p:sp>
      <p:sp>
        <p:nvSpPr>
          <p:cNvPr id="66562" name="Rectangle 2"/>
          <p:cNvSpPr>
            <a:spLocks noGrp="1" noChangeArrowheads="1"/>
          </p:cNvSpPr>
          <p:nvPr>
            <p:ph type="title"/>
          </p:nvPr>
        </p:nvSpPr>
        <p:spPr/>
        <p:txBody>
          <a:bodyPr/>
          <a:lstStyle/>
          <a:p>
            <a:r>
              <a:rPr lang="en-US" altLang="en-US"/>
              <a:t>THIRD BOWL (16:4-7)</a:t>
            </a:r>
          </a:p>
        </p:txBody>
      </p:sp>
      <p:sp>
        <p:nvSpPr>
          <p:cNvPr id="66563" name="Rectangle 3"/>
          <p:cNvSpPr>
            <a:spLocks noGrp="1" noChangeArrowheads="1"/>
          </p:cNvSpPr>
          <p:nvPr>
            <p:ph type="body" idx="1"/>
          </p:nvPr>
        </p:nvSpPr>
        <p:spPr>
          <a:xfrm>
            <a:off x="685800" y="1752600"/>
            <a:ext cx="7772400" cy="4876800"/>
          </a:xfrm>
        </p:spPr>
        <p:txBody>
          <a:bodyPr/>
          <a:lstStyle/>
          <a:p>
            <a:pPr>
              <a:lnSpc>
                <a:spcPct val="90000"/>
              </a:lnSpc>
            </a:pPr>
            <a:r>
              <a:rPr lang="en-US" altLang="en-US" dirty="0"/>
              <a:t>AFFECTS THE FRESH WATER</a:t>
            </a:r>
          </a:p>
          <a:p>
            <a:pPr lvl="1">
              <a:lnSpc>
                <a:spcPct val="90000"/>
              </a:lnSpc>
            </a:pPr>
            <a:r>
              <a:rPr lang="en-US" altLang="en-US" dirty="0"/>
              <a:t>3</a:t>
            </a:r>
            <a:r>
              <a:rPr lang="en-US" altLang="en-US" baseline="30000" dirty="0"/>
              <a:t>rd</a:t>
            </a:r>
            <a:r>
              <a:rPr lang="en-US" altLang="en-US" dirty="0"/>
              <a:t> TRUMPET MADE WATER BITTER (8:10, 11</a:t>
            </a:r>
            <a:r>
              <a:rPr lang="en-US" altLang="en-US" dirty="0" smtClean="0"/>
              <a:t>)</a:t>
            </a:r>
          </a:p>
          <a:p>
            <a:pPr lvl="1">
              <a:lnSpc>
                <a:spcPct val="90000"/>
              </a:lnSpc>
            </a:pPr>
            <a:r>
              <a:rPr lang="en-US" altLang="en-US" dirty="0" smtClean="0"/>
              <a:t> </a:t>
            </a:r>
            <a:r>
              <a:rPr lang="en-US" altLang="en-US" dirty="0"/>
              <a:t>question 7</a:t>
            </a:r>
          </a:p>
          <a:p>
            <a:pPr>
              <a:lnSpc>
                <a:spcPct val="90000"/>
              </a:lnSpc>
            </a:pPr>
            <a:r>
              <a:rPr lang="en-US" altLang="en-US" dirty="0"/>
              <a:t>ROME HAD MADE RIVERS OF BLOOD FLOW FROM PERSECUTING (NT) PROPHETS AND SAINTS</a:t>
            </a:r>
          </a:p>
          <a:p>
            <a:pPr lvl="1">
              <a:lnSpc>
                <a:spcPct val="90000"/>
              </a:lnSpc>
            </a:pPr>
            <a:r>
              <a:rPr lang="en-US" altLang="en-US" dirty="0"/>
              <a:t>GOD MAKES THEM REAP WHAT THEY HAVE SOWN</a:t>
            </a:r>
          </a:p>
          <a:p>
            <a:pPr lvl="1">
              <a:lnSpc>
                <a:spcPct val="90000"/>
              </a:lnSpc>
            </a:pPr>
            <a:r>
              <a:rPr lang="en-US" altLang="en-US" dirty="0"/>
              <a:t>DRINK BLOOD</a:t>
            </a:r>
          </a:p>
          <a:p>
            <a:pPr lvl="1">
              <a:lnSpc>
                <a:spcPct val="90000"/>
              </a:lnSpc>
            </a:pPr>
            <a:endParaRPr lang="en-US" altLang="en-US" dirty="0"/>
          </a:p>
        </p:txBody>
      </p:sp>
    </p:spTree>
    <p:extLst>
      <p:ext uri="{BB962C8B-B14F-4D97-AF65-F5344CB8AC3E}">
        <p14:creationId xmlns:p14="http://schemas.microsoft.com/office/powerpoint/2010/main" val="22500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fade">
                                      <p:cBhvr>
                                        <p:cTn id="11" dur="1000"/>
                                        <p:tgtEl>
                                          <p:spTgt spid="665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6563">
                                            <p:txEl>
                                              <p:pRg st="2" end="2"/>
                                            </p:txEl>
                                          </p:spTgt>
                                        </p:tgtEl>
                                        <p:attrNameLst>
                                          <p:attrName>style.visibility</p:attrName>
                                        </p:attrNameLst>
                                      </p:cBhvr>
                                      <p:to>
                                        <p:strVal val="visible"/>
                                      </p:to>
                                    </p:set>
                                    <p:animEffect transition="in" filter="fade">
                                      <p:cBhvr>
                                        <p:cTn id="16" dur="1000"/>
                                        <p:tgtEl>
                                          <p:spTgt spid="6656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6563">
                                            <p:txEl>
                                              <p:pRg st="3" end="3"/>
                                            </p:txEl>
                                          </p:spTgt>
                                        </p:tgtEl>
                                        <p:attrNameLst>
                                          <p:attrName>style.visibility</p:attrName>
                                        </p:attrNameLst>
                                      </p:cBhvr>
                                      <p:to>
                                        <p:strVal val="visible"/>
                                      </p:to>
                                    </p:set>
                                    <p:animEffect transition="in" filter="fade">
                                      <p:cBhvr>
                                        <p:cTn id="21" dur="1000"/>
                                        <p:tgtEl>
                                          <p:spTgt spid="6656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6563">
                                            <p:txEl>
                                              <p:pRg st="4" end="4"/>
                                            </p:txEl>
                                          </p:spTgt>
                                        </p:tgtEl>
                                        <p:attrNameLst>
                                          <p:attrName>style.visibility</p:attrName>
                                        </p:attrNameLst>
                                      </p:cBhvr>
                                      <p:to>
                                        <p:strVal val="visible"/>
                                      </p:to>
                                    </p:set>
                                    <p:animEffect transition="in" filter="fade">
                                      <p:cBhvr>
                                        <p:cTn id="25" dur="1000"/>
                                        <p:tgtEl>
                                          <p:spTgt spid="66563">
                                            <p:txEl>
                                              <p:pRg st="4" end="4"/>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6563">
                                            <p:txEl>
                                              <p:pRg st="5" end="5"/>
                                            </p:txEl>
                                          </p:spTgt>
                                        </p:tgtEl>
                                        <p:attrNameLst>
                                          <p:attrName>style.visibility</p:attrName>
                                        </p:attrNameLst>
                                      </p:cBhvr>
                                      <p:to>
                                        <p:strVal val="visible"/>
                                      </p:to>
                                    </p:set>
                                    <p:animEffect transition="in" filter="fade">
                                      <p:cBhvr>
                                        <p:cTn id="29" dur="1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5400"/>
              <a:t>THIRD BOWL</a:t>
            </a:r>
          </a:p>
        </p:txBody>
      </p:sp>
      <p:sp>
        <p:nvSpPr>
          <p:cNvPr id="70661" name="Rectangle 5"/>
          <p:cNvSpPr>
            <a:spLocks noGrp="1" noChangeArrowheads="1"/>
          </p:cNvSpPr>
          <p:nvPr>
            <p:ph idx="1"/>
          </p:nvPr>
        </p:nvSpPr>
        <p:spPr>
          <a:xfrm>
            <a:off x="685800" y="1828800"/>
            <a:ext cx="7772400" cy="4114800"/>
          </a:xfrm>
        </p:spPr>
        <p:txBody>
          <a:bodyPr/>
          <a:lstStyle/>
          <a:p>
            <a:pPr marL="466725" indent="-466725">
              <a:buNone/>
            </a:pPr>
            <a:r>
              <a:rPr lang="en-US" altLang="en-US" sz="3600" b="1" dirty="0"/>
              <a:t>GENESIS 9:5, 6</a:t>
            </a:r>
            <a:r>
              <a:rPr lang="en-US" altLang="en-US" dirty="0"/>
              <a:t/>
            </a:r>
            <a:br>
              <a:rPr lang="en-US" altLang="en-US" dirty="0"/>
            </a:br>
            <a:r>
              <a:rPr lang="en-US" altLang="en-US" dirty="0" smtClean="0"/>
              <a:t>5  </a:t>
            </a:r>
            <a:r>
              <a:rPr lang="en-US" altLang="en-US" dirty="0"/>
              <a:t>"Surely for your lifeblood I will demand a reckoning; from the hand of every beast I will require it, and from the hand of man. From the hand of every man’s brother I will require the life of man.</a:t>
            </a:r>
            <a:br>
              <a:rPr lang="en-US" altLang="en-US" dirty="0"/>
            </a:br>
            <a:r>
              <a:rPr lang="en-US" altLang="en-US" dirty="0"/>
              <a:t>6  "Whoever sheds man’s blood, By man his blood shall be shed; For in the image of God He made man.</a:t>
            </a:r>
          </a:p>
        </p:txBody>
      </p:sp>
      <p:sp>
        <p:nvSpPr>
          <p:cNvPr id="6" name="Slide Number Placeholder 6"/>
          <p:cNvSpPr>
            <a:spLocks noGrp="1"/>
          </p:cNvSpPr>
          <p:nvPr>
            <p:ph type="sldNum" sz="quarter" idx="12"/>
          </p:nvPr>
        </p:nvSpPr>
        <p:spPr/>
        <p:txBody>
          <a:bodyPr/>
          <a:lstStyle/>
          <a:p>
            <a:fld id="{E2B1E124-3CCA-457A-ABDB-0215A276C535}" type="slidenum">
              <a:rPr lang="en-US" altLang="en-US">
                <a:solidFill>
                  <a:srgbClr val="FFFFFF"/>
                </a:solidFill>
              </a:rPr>
              <a:pPr/>
              <a:t>27</a:t>
            </a:fld>
            <a:endParaRPr lang="en-US" altLang="en-US">
              <a:solidFill>
                <a:srgbClr val="FFFFFF"/>
              </a:solidFill>
            </a:endParaRPr>
          </a:p>
        </p:txBody>
      </p:sp>
    </p:spTree>
    <p:extLst>
      <p:ext uri="{BB962C8B-B14F-4D97-AF65-F5344CB8AC3E}">
        <p14:creationId xmlns:p14="http://schemas.microsoft.com/office/powerpoint/2010/main" val="304348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fade">
                                      <p:cBhvr>
                                        <p:cTn id="7" dur="1000"/>
                                        <p:tgtEl>
                                          <p:spTgt spid="706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MPj04067420000[1]"/>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p:txBody>
          <a:bodyPr/>
          <a:lstStyle/>
          <a:p>
            <a:fld id="{58413B75-1F7B-4350-BFDD-CEF767AFF81C}" type="slidenum">
              <a:rPr lang="en-US" altLang="en-US">
                <a:solidFill>
                  <a:srgbClr val="FFFFFF"/>
                </a:solidFill>
              </a:rPr>
              <a:pPr/>
              <a:t>28</a:t>
            </a:fld>
            <a:endParaRPr lang="en-US" altLang="en-US">
              <a:solidFill>
                <a:srgbClr val="FFFFFF"/>
              </a:solidFill>
            </a:endParaRPr>
          </a:p>
        </p:txBody>
      </p:sp>
      <p:sp>
        <p:nvSpPr>
          <p:cNvPr id="72706" name="Rectangle 2"/>
          <p:cNvSpPr>
            <a:spLocks noGrp="1" noChangeArrowheads="1"/>
          </p:cNvSpPr>
          <p:nvPr>
            <p:ph type="title"/>
          </p:nvPr>
        </p:nvSpPr>
        <p:spPr>
          <a:xfrm>
            <a:off x="762000" y="609600"/>
            <a:ext cx="8077200" cy="1143000"/>
          </a:xfrm>
        </p:spPr>
        <p:txBody>
          <a:bodyPr/>
          <a:lstStyle/>
          <a:p>
            <a:r>
              <a:rPr lang="en-US" altLang="en-US" sz="4400" dirty="0"/>
              <a:t>FOURTH BOWL </a:t>
            </a:r>
            <a:br>
              <a:rPr lang="en-US" altLang="en-US" sz="4400" dirty="0"/>
            </a:br>
            <a:r>
              <a:rPr lang="en-US" altLang="en-US" sz="4400" dirty="0"/>
              <a:t>(16:8, 9)</a:t>
            </a:r>
          </a:p>
        </p:txBody>
      </p:sp>
      <p:sp>
        <p:nvSpPr>
          <p:cNvPr id="72707" name="Rectangle 3"/>
          <p:cNvSpPr>
            <a:spLocks noGrp="1" noChangeArrowheads="1"/>
          </p:cNvSpPr>
          <p:nvPr>
            <p:ph type="body" idx="1"/>
          </p:nvPr>
        </p:nvSpPr>
        <p:spPr>
          <a:xfrm>
            <a:off x="533400" y="2667000"/>
            <a:ext cx="8229600" cy="4114800"/>
          </a:xfrm>
        </p:spPr>
        <p:txBody>
          <a:bodyPr/>
          <a:lstStyle/>
          <a:p>
            <a:r>
              <a:rPr lang="en-US" altLang="en-US" sz="4400" dirty="0" smtClean="0">
                <a:effectLst>
                  <a:outerShdw blurRad="38100" dist="38100" dir="2700000" algn="tl">
                    <a:srgbClr val="000000">
                      <a:alpha val="43137"/>
                    </a:srgbClr>
                  </a:outerShdw>
                </a:effectLst>
              </a:rPr>
              <a:t>A blazing and scorching sun</a:t>
            </a:r>
          </a:p>
          <a:p>
            <a:r>
              <a:rPr lang="en-US" altLang="en-US" sz="4400" dirty="0" smtClean="0">
                <a:effectLst>
                  <a:outerShdw blurRad="38100" dist="38100" dir="2700000" algn="tl">
                    <a:srgbClr val="000000">
                      <a:alpha val="43137"/>
                    </a:srgbClr>
                  </a:outerShdw>
                </a:effectLst>
              </a:rPr>
              <a:t>Scorched with great heat</a:t>
            </a:r>
          </a:p>
          <a:p>
            <a:r>
              <a:rPr lang="en-US" altLang="en-US" sz="4400" dirty="0" smtClean="0">
                <a:effectLst>
                  <a:outerShdw blurRad="38100" dist="38100" dir="2700000" algn="tl">
                    <a:srgbClr val="000000">
                      <a:alpha val="43137"/>
                    </a:srgbClr>
                  </a:outerShdw>
                </a:effectLst>
              </a:rPr>
              <a:t>Point: no mercy (Isa. </a:t>
            </a:r>
            <a:r>
              <a:rPr lang="en-US" altLang="en-US" sz="4400" dirty="0" smtClean="0">
                <a:effectLst>
                  <a:outerShdw blurRad="38100" dist="38100" dir="2700000" algn="tl">
                    <a:srgbClr val="000000">
                      <a:alpha val="43137"/>
                    </a:srgbClr>
                  </a:outerShdw>
                </a:effectLst>
              </a:rPr>
              <a:t>47:8-15; </a:t>
            </a:r>
            <a:r>
              <a:rPr lang="en-US" altLang="en-US" sz="4400" dirty="0" smtClean="0">
                <a:effectLst>
                  <a:outerShdw blurRad="38100" dist="38100" dir="2700000" algn="tl">
                    <a:srgbClr val="000000">
                      <a:alpha val="43137"/>
                    </a:srgbClr>
                  </a:outerShdw>
                </a:effectLst>
              </a:rPr>
              <a:t>Jon. 4:6-8)</a:t>
            </a:r>
            <a:endParaRPr lang="en-US" alt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832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85EBBA-4AFE-4DEA-A610-EE312E053B08}" type="slidenum">
              <a:rPr lang="en-US" altLang="en-US"/>
              <a:pPr/>
              <a:t>29</a:t>
            </a:fld>
            <a:endParaRPr lang="en-US" altLang="en-US"/>
          </a:p>
        </p:txBody>
      </p:sp>
      <p:sp>
        <p:nvSpPr>
          <p:cNvPr id="73730" name="Rectangle 2"/>
          <p:cNvSpPr>
            <a:spLocks noGrp="1" noChangeArrowheads="1"/>
          </p:cNvSpPr>
          <p:nvPr>
            <p:ph type="title"/>
          </p:nvPr>
        </p:nvSpPr>
        <p:spPr>
          <a:xfrm>
            <a:off x="228600" y="381000"/>
            <a:ext cx="8534400" cy="1143000"/>
          </a:xfrm>
        </p:spPr>
        <p:txBody>
          <a:bodyPr/>
          <a:lstStyle/>
          <a:p>
            <a:r>
              <a:rPr lang="en-US" altLang="en-US" sz="4400" dirty="0"/>
              <a:t>FOURTH BOWL</a:t>
            </a:r>
            <a:br>
              <a:rPr lang="en-US" altLang="en-US" sz="4400" dirty="0"/>
            </a:br>
            <a:r>
              <a:rPr lang="en-US" altLang="en-US" sz="4400" dirty="0"/>
              <a:t>(16:8, 9)</a:t>
            </a:r>
          </a:p>
        </p:txBody>
      </p:sp>
      <p:sp>
        <p:nvSpPr>
          <p:cNvPr id="73731" name="Rectangle 3"/>
          <p:cNvSpPr>
            <a:spLocks noGrp="1" noChangeArrowheads="1"/>
          </p:cNvSpPr>
          <p:nvPr>
            <p:ph type="body" idx="1"/>
          </p:nvPr>
        </p:nvSpPr>
        <p:spPr/>
        <p:txBody>
          <a:bodyPr/>
          <a:lstStyle/>
          <a:p>
            <a:r>
              <a:rPr lang="en-US" altLang="en-US" dirty="0"/>
              <a:t>LANGUAGE OF VERSE 9 LIKE A FUNERAL DIRGE</a:t>
            </a:r>
          </a:p>
          <a:p>
            <a:pPr lvl="1"/>
            <a:r>
              <a:rPr lang="en-US" altLang="en-US" dirty="0"/>
              <a:t>Q</a:t>
            </a:r>
            <a:r>
              <a:rPr lang="en-US" altLang="en-US" dirty="0" smtClean="0"/>
              <a:t>uestion 8</a:t>
            </a:r>
          </a:p>
          <a:p>
            <a:pPr lvl="1"/>
            <a:r>
              <a:rPr lang="en-US" altLang="en-US" dirty="0"/>
              <a:t>P</a:t>
            </a:r>
            <a:r>
              <a:rPr lang="en-US" altLang="en-US" dirty="0" smtClean="0"/>
              <a:t>eople wax worse</a:t>
            </a:r>
          </a:p>
          <a:p>
            <a:pPr lvl="1"/>
            <a:r>
              <a:rPr lang="en-US" altLang="en-US" dirty="0" smtClean="0"/>
              <a:t>Crying out to or against God?</a:t>
            </a:r>
          </a:p>
          <a:p>
            <a:pPr lvl="1"/>
            <a:r>
              <a:rPr lang="en-US" altLang="en-US" dirty="0"/>
              <a:t>D</a:t>
            </a:r>
            <a:r>
              <a:rPr lang="en-US" altLang="en-US" dirty="0" smtClean="0"/>
              <a:t>eserved punishment may harden some</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5829B84-58D9-42E6-AFD9-B80EA2898BDD}" type="slidenum">
              <a:rPr lang="en-US" altLang="en-US"/>
              <a:pPr/>
              <a:t>3</a:t>
            </a:fld>
            <a:endParaRPr lang="en-US" altLang="en-US"/>
          </a:p>
        </p:txBody>
      </p:sp>
      <p:sp>
        <p:nvSpPr>
          <p:cNvPr id="10242" name="Rectangle 2"/>
          <p:cNvSpPr>
            <a:spLocks noGrp="1" noChangeArrowheads="1"/>
          </p:cNvSpPr>
          <p:nvPr>
            <p:ph type="title"/>
          </p:nvPr>
        </p:nvSpPr>
        <p:spPr/>
        <p:txBody>
          <a:bodyPr/>
          <a:lstStyle/>
          <a:p>
            <a:r>
              <a:rPr lang="en-US" altLang="en-US"/>
              <a:t>Outline of What is to Come:</a:t>
            </a:r>
          </a:p>
        </p:txBody>
      </p:sp>
      <p:sp>
        <p:nvSpPr>
          <p:cNvPr id="10243" name="Rectangle 3"/>
          <p:cNvSpPr>
            <a:spLocks noGrp="1" noChangeArrowheads="1"/>
          </p:cNvSpPr>
          <p:nvPr>
            <p:ph type="body" idx="1"/>
          </p:nvPr>
        </p:nvSpPr>
        <p:spPr/>
        <p:txBody>
          <a:bodyPr/>
          <a:lstStyle/>
          <a:p>
            <a:pPr>
              <a:lnSpc>
                <a:spcPct val="90000"/>
              </a:lnSpc>
              <a:buFont typeface="Wingdings" panose="05000000000000000000" pitchFamily="2" charset="2"/>
              <a:buChar char="§"/>
            </a:pPr>
            <a:r>
              <a:rPr lang="en-US" altLang="en-US" dirty="0">
                <a:effectLst>
                  <a:outerShdw blurRad="38100" dist="38100" dir="2700000" algn="tl">
                    <a:srgbClr val="000000">
                      <a:alpha val="43137"/>
                    </a:srgbClr>
                  </a:outerShdw>
                </a:effectLst>
              </a:rPr>
              <a:t>seven bowls are revealed in chapter 16</a:t>
            </a:r>
          </a:p>
          <a:p>
            <a:pPr>
              <a:lnSpc>
                <a:spcPct val="90000"/>
              </a:lnSpc>
              <a:buFont typeface="Wingdings" panose="05000000000000000000" pitchFamily="2" charset="2"/>
              <a:buChar char="§"/>
            </a:pPr>
            <a:r>
              <a:rPr lang="en-US" altLang="en-US" dirty="0">
                <a:effectLst>
                  <a:outerShdw blurRad="38100" dist="38100" dir="2700000" algn="tl">
                    <a:srgbClr val="000000">
                      <a:alpha val="43137"/>
                    </a:srgbClr>
                  </a:outerShdw>
                </a:effectLst>
              </a:rPr>
              <a:t>Babylon is destroyed in chapter 17, 18</a:t>
            </a:r>
          </a:p>
          <a:p>
            <a:pPr>
              <a:lnSpc>
                <a:spcPct val="90000"/>
              </a:lnSpc>
              <a:buFont typeface="Wingdings" panose="05000000000000000000" pitchFamily="2" charset="2"/>
              <a:buChar char="§"/>
            </a:pPr>
            <a:r>
              <a:rPr lang="en-US" altLang="en-US" dirty="0">
                <a:effectLst>
                  <a:outerShdw blurRad="38100" dist="38100" dir="2700000" algn="tl">
                    <a:srgbClr val="000000">
                      <a:alpha val="43137"/>
                    </a:srgbClr>
                  </a:outerShdw>
                </a:effectLst>
              </a:rPr>
              <a:t>Jesus is praised as victor in chapter 19, 20:1-10</a:t>
            </a:r>
          </a:p>
          <a:p>
            <a:pPr>
              <a:lnSpc>
                <a:spcPct val="90000"/>
              </a:lnSpc>
              <a:buFont typeface="Wingdings" panose="05000000000000000000" pitchFamily="2" charset="2"/>
              <a:buChar char="§"/>
            </a:pPr>
            <a:r>
              <a:rPr lang="en-US" altLang="en-US" dirty="0">
                <a:effectLst>
                  <a:outerShdw blurRad="38100" dist="38100" dir="2700000" algn="tl">
                    <a:srgbClr val="000000">
                      <a:alpha val="43137"/>
                    </a:srgbClr>
                  </a:outerShdw>
                </a:effectLst>
              </a:rPr>
              <a:t>final judgment scene of the entire world and the entrance of a new heaven and earth in 20:11 – 22:5</a:t>
            </a:r>
          </a:p>
          <a:p>
            <a:pPr>
              <a:lnSpc>
                <a:spcPct val="90000"/>
              </a:lnSpc>
              <a:buFont typeface="Wingdings" panose="05000000000000000000" pitchFamily="2" charset="2"/>
              <a:buChar char="§"/>
            </a:pPr>
            <a:r>
              <a:rPr lang="en-US" altLang="en-US" dirty="0">
                <a:effectLst>
                  <a:outerShdw blurRad="38100" dist="38100" dir="2700000" algn="tl">
                    <a:srgbClr val="000000">
                      <a:alpha val="43137"/>
                    </a:srgbClr>
                  </a:outerShdw>
                </a:effectLst>
              </a:rPr>
              <a:t>final words of assurance and warning 22:6-21</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457200" y="0"/>
            <a:ext cx="8458200"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latin typeface="Eras Medium ITC" panose="020B0602030504020804" pitchFamily="34" charset="0"/>
              </a:rPr>
              <a:t>“This shows the depths of their degradation. When a criminal gets to the point where he blames his victim, his parents, society, the courts, and the prison system for his suffering the penalty of his crime rather than seeing himself and his crime as responsible, we call him a hardened criminal. So it is here: these men are hardened sinners, so hardened in fact that repentance is completely absent from their thinking” </a:t>
            </a:r>
          </a:p>
          <a:p>
            <a:pPr algn="r">
              <a:spcBef>
                <a:spcPct val="50000"/>
              </a:spcBef>
            </a:pPr>
            <a:r>
              <a:rPr lang="en-US" altLang="en-US" sz="3600" dirty="0">
                <a:latin typeface="Eras Medium ITC" panose="020B0602030504020804" pitchFamily="34" charset="0"/>
              </a:rPr>
              <a:t>HOWARD WINTERS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68AE1A-157E-40D5-9FB4-F995E6B78745}" type="slidenum">
              <a:rPr lang="en-US" altLang="en-US"/>
              <a:pPr/>
              <a:t>31</a:t>
            </a:fld>
            <a:endParaRPr lang="en-US" altLang="en-US"/>
          </a:p>
        </p:txBody>
      </p:sp>
      <p:pic>
        <p:nvPicPr>
          <p:cNvPr id="75783" name="Picture 7" descr="MPj031691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8" name="Rectangle 2"/>
          <p:cNvSpPr>
            <a:spLocks noGrp="1" noChangeArrowheads="1"/>
          </p:cNvSpPr>
          <p:nvPr>
            <p:ph type="title"/>
          </p:nvPr>
        </p:nvSpPr>
        <p:spPr>
          <a:xfrm>
            <a:off x="914400" y="228600"/>
            <a:ext cx="7772400" cy="1143000"/>
          </a:xfrm>
        </p:spPr>
        <p:txBody>
          <a:bodyPr/>
          <a:lstStyle/>
          <a:p>
            <a:pPr algn="r"/>
            <a:r>
              <a:rPr lang="en-US" altLang="en-US" sz="4400"/>
              <a:t>FIFTH BOWL (16:10, 11)</a:t>
            </a:r>
            <a:br>
              <a:rPr lang="en-US" altLang="en-US" sz="4400"/>
            </a:br>
            <a:r>
              <a:rPr lang="en-US" altLang="en-US" sz="3600"/>
              <a:t>question 4</a:t>
            </a:r>
          </a:p>
        </p:txBody>
      </p:sp>
      <p:sp>
        <p:nvSpPr>
          <p:cNvPr id="75779" name="Rectangle 3"/>
          <p:cNvSpPr>
            <a:spLocks noGrp="1" noChangeArrowheads="1"/>
          </p:cNvSpPr>
          <p:nvPr>
            <p:ph type="body" idx="1"/>
          </p:nvPr>
        </p:nvSpPr>
        <p:spPr>
          <a:xfrm>
            <a:off x="685800" y="1981200"/>
            <a:ext cx="8001000" cy="4876800"/>
          </a:xfrm>
        </p:spPr>
        <p:txBody>
          <a:bodyPr/>
          <a:lstStyle/>
          <a:p>
            <a:pPr>
              <a:lnSpc>
                <a:spcPct val="90000"/>
              </a:lnSpc>
            </a:pPr>
            <a:r>
              <a:rPr lang="en-US" altLang="en-US" dirty="0">
                <a:effectLst>
                  <a:outerShdw blurRad="38100" dist="38100" dir="2700000" algn="tl">
                    <a:srgbClr val="000000">
                      <a:alpha val="43137"/>
                    </a:srgbClr>
                  </a:outerShdw>
                </a:effectLst>
              </a:rPr>
              <a:t>ALLUSION TO PLAGUE OF DARKNESS (Ex. 10:21-23)</a:t>
            </a:r>
          </a:p>
          <a:p>
            <a:pPr lvl="1">
              <a:lnSpc>
                <a:spcPct val="90000"/>
              </a:lnSpc>
            </a:pPr>
            <a:r>
              <a:rPr lang="en-US" altLang="en-US" dirty="0">
                <a:effectLst>
                  <a:outerShdw blurRad="38100" dist="38100" dir="2700000" algn="tl">
                    <a:srgbClr val="000000">
                      <a:alpha val="43137"/>
                    </a:srgbClr>
                  </a:outerShdw>
                </a:effectLst>
              </a:rPr>
              <a:t>POURED OUT ON THRONE. . .WHOLE KINGDOM BECAME DARK</a:t>
            </a:r>
          </a:p>
          <a:p>
            <a:pPr lvl="1">
              <a:lnSpc>
                <a:spcPct val="90000"/>
              </a:lnSpc>
            </a:pPr>
            <a:r>
              <a:rPr lang="en-US" altLang="en-US" dirty="0">
                <a:effectLst>
                  <a:outerShdw blurRad="38100" dist="38100" dir="2700000" algn="tl">
                    <a:srgbClr val="000000">
                      <a:alpha val="43137"/>
                    </a:srgbClr>
                  </a:outerShdw>
                </a:effectLst>
              </a:rPr>
              <a:t>IF WALK IN DARKNESS, THEN LIVE IN DARKNESS</a:t>
            </a:r>
          </a:p>
          <a:p>
            <a:pPr lvl="1">
              <a:lnSpc>
                <a:spcPct val="90000"/>
              </a:lnSpc>
            </a:pPr>
            <a:r>
              <a:rPr lang="en-US" altLang="en-US" dirty="0">
                <a:effectLst>
                  <a:outerShdw blurRad="38100" dist="38100" dir="2700000" algn="tl">
                    <a:srgbClr val="000000">
                      <a:alpha val="43137"/>
                    </a:srgbClr>
                  </a:outerShdw>
                </a:effectLst>
              </a:rPr>
              <a:t>EVENTUALLY THE PLEASURE OF SIN TURNS TO PAIN</a:t>
            </a:r>
          </a:p>
          <a:p>
            <a:pPr lvl="1">
              <a:lnSpc>
                <a:spcPct val="90000"/>
              </a:lnSpc>
            </a:pPr>
            <a:r>
              <a:rPr lang="en-US" altLang="en-US" dirty="0">
                <a:effectLst>
                  <a:outerShdw blurRad="38100" dist="38100" dir="2700000" algn="tl">
                    <a:srgbClr val="000000">
                      <a:alpha val="43137"/>
                    </a:srgbClr>
                  </a:outerShdw>
                </a:effectLst>
              </a:rPr>
              <a:t>PEOPLE TOO CARNAL TO SEE THEIR OWN ACTIONS AS THE REASON FOR THEIR WRETCHEDNESS</a:t>
            </a:r>
          </a:p>
        </p:txBody>
      </p:sp>
    </p:spTree>
  </p:cSld>
  <p:clrMapOvr>
    <a:masterClrMapping/>
  </p:clrMapOvr>
  <p:transition spd="slow">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E34F624-CEFE-40AF-9B7E-D57C862EC02C}" type="slidenum">
              <a:rPr lang="en-US" altLang="en-US"/>
              <a:pPr/>
              <a:t>32</a:t>
            </a:fld>
            <a:endParaRPr lang="en-US" altLang="en-US"/>
          </a:p>
        </p:txBody>
      </p:sp>
      <p:pic>
        <p:nvPicPr>
          <p:cNvPr id="76805" name="Picture 5" descr="j022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613" y="-76200"/>
            <a:ext cx="1779587" cy="1787525"/>
          </a:xfrm>
          <a:prstGeom prst="rect">
            <a:avLst/>
          </a:prstGeom>
          <a:noFill/>
          <a:extLst>
            <a:ext uri="{909E8E84-426E-40DD-AFC4-6F175D3DCCD1}">
              <a14:hiddenFill xmlns:a14="http://schemas.microsoft.com/office/drawing/2010/main">
                <a:solidFill>
                  <a:srgbClr val="FFFFFF"/>
                </a:solidFill>
              </a14:hiddenFill>
            </a:ext>
          </a:extLst>
        </p:spPr>
      </p:pic>
      <p:sp>
        <p:nvSpPr>
          <p:cNvPr id="76802" name="Rectangle 2"/>
          <p:cNvSpPr>
            <a:spLocks noGrp="1" noChangeArrowheads="1"/>
          </p:cNvSpPr>
          <p:nvPr>
            <p:ph type="title"/>
          </p:nvPr>
        </p:nvSpPr>
        <p:spPr>
          <a:xfrm>
            <a:off x="838200" y="304800"/>
            <a:ext cx="7772400" cy="1143000"/>
          </a:xfrm>
        </p:spPr>
        <p:txBody>
          <a:bodyPr/>
          <a:lstStyle/>
          <a:p>
            <a:pPr algn="r"/>
            <a:r>
              <a:rPr lang="en-US" altLang="en-US" sz="7200" b="0">
                <a:latin typeface="Arial Black" pitchFamily="34" charset="0"/>
              </a:rPr>
              <a:t>W</a:t>
            </a:r>
            <a:r>
              <a:rPr lang="en-US" altLang="en-US" sz="7200" b="0">
                <a:solidFill>
                  <a:srgbClr val="000000"/>
                </a:solidFill>
                <a:latin typeface="Arial Black" pitchFamily="34" charset="0"/>
              </a:rPr>
              <a:t>A</a:t>
            </a:r>
            <a:r>
              <a:rPr lang="en-US" altLang="en-US" sz="7200" b="0">
                <a:latin typeface="Arial Black" pitchFamily="34" charset="0"/>
              </a:rPr>
              <a:t>G</a:t>
            </a:r>
            <a:r>
              <a:rPr lang="en-US" altLang="en-US" sz="7200" b="0">
                <a:solidFill>
                  <a:srgbClr val="000000"/>
                </a:solidFill>
                <a:latin typeface="Arial Black" pitchFamily="34" charset="0"/>
              </a:rPr>
              <a:t>E  </a:t>
            </a:r>
            <a:r>
              <a:rPr lang="en-US" altLang="en-US" sz="7200" b="0">
                <a:latin typeface="Arial Black" pitchFamily="34" charset="0"/>
              </a:rPr>
              <a:t> of S</a:t>
            </a:r>
            <a:r>
              <a:rPr lang="en-US" altLang="en-US" sz="7200" b="0">
                <a:solidFill>
                  <a:srgbClr val="000000"/>
                </a:solidFill>
                <a:latin typeface="Arial Black" pitchFamily="34" charset="0"/>
              </a:rPr>
              <a:t>I</a:t>
            </a:r>
            <a:r>
              <a:rPr lang="en-US" altLang="en-US" sz="7200" b="0">
                <a:latin typeface="Arial Black" pitchFamily="34" charset="0"/>
              </a:rPr>
              <a:t>N</a:t>
            </a:r>
          </a:p>
        </p:txBody>
      </p:sp>
      <p:sp>
        <p:nvSpPr>
          <p:cNvPr id="76804" name="Text Box 4"/>
          <p:cNvSpPr txBox="1">
            <a:spLocks noChangeArrowheads="1"/>
          </p:cNvSpPr>
          <p:nvPr/>
        </p:nvSpPr>
        <p:spPr bwMode="auto">
          <a:xfrm>
            <a:off x="533400" y="2133600"/>
            <a:ext cx="800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latin typeface="Arial Black" pitchFamily="34" charset="0"/>
              </a:rPr>
              <a:t>Regardless of how much sin offers, regardless of how much sin promises, it will always and </a:t>
            </a:r>
            <a:r>
              <a:rPr lang="en-US" altLang="en-US" sz="3600" dirty="0" smtClean="0">
                <a:latin typeface="Arial Black" pitchFamily="34" charset="0"/>
              </a:rPr>
              <a:t>only be fulfilled </a:t>
            </a:r>
            <a:r>
              <a:rPr lang="en-US" altLang="en-US" sz="3600" dirty="0">
                <a:latin typeface="Arial Black" pitchFamily="34" charset="0"/>
              </a:rPr>
              <a:t>in the wages of death. </a:t>
            </a:r>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E1939D-60E3-4C5D-A990-3A0203763593}" type="slidenum">
              <a:rPr lang="en-US" altLang="en-US"/>
              <a:pPr/>
              <a:t>33</a:t>
            </a:fld>
            <a:endParaRPr lang="en-US" altLang="en-US"/>
          </a:p>
        </p:txBody>
      </p:sp>
      <p:sp>
        <p:nvSpPr>
          <p:cNvPr id="78850" name="Rectangle 2"/>
          <p:cNvSpPr>
            <a:spLocks noGrp="1" noChangeArrowheads="1"/>
          </p:cNvSpPr>
          <p:nvPr>
            <p:ph type="title"/>
          </p:nvPr>
        </p:nvSpPr>
        <p:spPr>
          <a:xfrm>
            <a:off x="685800" y="304800"/>
            <a:ext cx="7772400" cy="1143000"/>
          </a:xfrm>
        </p:spPr>
        <p:txBody>
          <a:bodyPr/>
          <a:lstStyle/>
          <a:p>
            <a:r>
              <a:rPr lang="en-US" altLang="en-US" dirty="0"/>
              <a:t>FIFTH BOWL</a:t>
            </a:r>
          </a:p>
        </p:txBody>
      </p:sp>
      <p:sp>
        <p:nvSpPr>
          <p:cNvPr id="78852" name="Text Box 4"/>
          <p:cNvSpPr txBox="1">
            <a:spLocks noChangeArrowheads="1"/>
          </p:cNvSpPr>
          <p:nvPr/>
        </p:nvSpPr>
        <p:spPr bwMode="auto">
          <a:xfrm>
            <a:off x="609600" y="1219200"/>
            <a:ext cx="7924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dirty="0">
                <a:latin typeface="Exotc350 Bd BT" pitchFamily="82" charset="0"/>
              </a:rPr>
              <a:t>“This is not usual darkness! This darkness is at the throne of the beast. The beast is Rome, the darkness is at the throne of Rome. One of the most effective ways to destroy a kingdom or a nation is to blind its leaders. Once wisdom or light is removed the nation crumbles. When God decides to punish a nation, He smites the nation with a foolish leader” </a:t>
            </a:r>
          </a:p>
        </p:txBody>
      </p:sp>
      <p:sp>
        <p:nvSpPr>
          <p:cNvPr id="78853" name="Text Box 5"/>
          <p:cNvSpPr txBox="1">
            <a:spLocks noChangeArrowheads="1"/>
          </p:cNvSpPr>
          <p:nvPr/>
        </p:nvSpPr>
        <p:spPr bwMode="auto">
          <a:xfrm>
            <a:off x="5715000" y="5805488"/>
            <a:ext cx="2678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Exotc350 Bd BT" pitchFamily="82" charset="0"/>
              </a:rPr>
              <a:t>J. R. BRONGER</a:t>
            </a:r>
          </a:p>
        </p:txBody>
      </p:sp>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002429-54E3-40C0-A1E7-10471E922DC0}" type="slidenum">
              <a:rPr lang="en-US" altLang="en-US"/>
              <a:pPr/>
              <a:t>34</a:t>
            </a:fld>
            <a:endParaRPr lang="en-US" altLang="en-US"/>
          </a:p>
        </p:txBody>
      </p:sp>
      <p:sp>
        <p:nvSpPr>
          <p:cNvPr id="105476" name="Text Box 4"/>
          <p:cNvSpPr txBox="1">
            <a:spLocks noChangeArrowheads="1"/>
          </p:cNvSpPr>
          <p:nvPr/>
        </p:nvSpPr>
        <p:spPr bwMode="auto">
          <a:xfrm>
            <a:off x="457200" y="762000"/>
            <a:ext cx="82296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"A democracy cannot exist as a permanent form of government. It can only exist until the voters discover that they can vote themselves largesse (generous gifts) from the public treasury.  From that moment on, the majority always votes for the candidates promising the most benefits from the public treasury, with the result that a democracy always collapses over loose fiscal policy, (which is) always followed by a dictatorship."</a:t>
            </a:r>
            <a:r>
              <a:rPr lang="en-US" altLang="en-US" sz="3200"/>
              <a:t> </a:t>
            </a:r>
          </a:p>
        </p:txBody>
      </p:sp>
      <p:sp>
        <p:nvSpPr>
          <p:cNvPr id="105477" name="Rectangle 5"/>
          <p:cNvSpPr>
            <a:spLocks noChangeArrowheads="1"/>
          </p:cNvSpPr>
          <p:nvPr/>
        </p:nvSpPr>
        <p:spPr bwMode="auto">
          <a:xfrm>
            <a:off x="0" y="20638"/>
            <a:ext cx="9144000"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36" tIns="26979" rIns="0" bIns="0" anchor="ctr">
            <a:spAutoFit/>
          </a:bodyPr>
          <a:lstStyle/>
          <a:p>
            <a:r>
              <a:rPr lang="en-US" altLang="en-US" b="1"/>
              <a:t>Historian Professor Alexander Tyler, circa 1787,  Re:  The Fall of the Athenian Republic. </a:t>
            </a:r>
            <a:br>
              <a:rPr lang="en-US" altLang="en-US" b="1"/>
            </a:br>
            <a:endParaRPr lang="en-US" altLang="en-US" b="1"/>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6B8682-20E8-47CF-B2E3-BD618700EA50}" type="slidenum">
              <a:rPr lang="en-US" altLang="en-US"/>
              <a:pPr/>
              <a:t>35</a:t>
            </a:fld>
            <a:endParaRPr lang="en-US" altLang="en-US"/>
          </a:p>
        </p:txBody>
      </p:sp>
      <p:sp>
        <p:nvSpPr>
          <p:cNvPr id="106501" name="Text Box 5"/>
          <p:cNvSpPr txBox="1">
            <a:spLocks noChangeArrowheads="1"/>
          </p:cNvSpPr>
          <p:nvPr/>
        </p:nvSpPr>
        <p:spPr bwMode="auto">
          <a:xfrm>
            <a:off x="228600" y="1511300"/>
            <a:ext cx="8686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"The average age of the world's greatest civilization has been  two hundred years. These nations have progressed through this sequence: From bondage to spiritual faith; from spiritual faith to great courage; from courage to liberty; from liberty to abundance; from abundance to complacency; from complacency to apathy; from apathy to dependence; from dependence back into bondage."</a:t>
            </a:r>
            <a:endParaRPr lang="en-US" altLang="en-US" sz="4000"/>
          </a:p>
        </p:txBody>
      </p:sp>
      <p:sp>
        <p:nvSpPr>
          <p:cNvPr id="106502" name="Rectangle 6"/>
          <p:cNvSpPr>
            <a:spLocks noChangeArrowheads="1"/>
          </p:cNvSpPr>
          <p:nvPr/>
        </p:nvSpPr>
        <p:spPr bwMode="auto">
          <a:xfrm>
            <a:off x="0" y="20638"/>
            <a:ext cx="9144000"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36" tIns="26979" rIns="0" bIns="0" anchor="ctr">
            <a:spAutoFit/>
          </a:bodyPr>
          <a:lstStyle/>
          <a:p>
            <a:r>
              <a:rPr lang="en-US" altLang="en-US" b="1"/>
              <a:t>Historian Professor Alexander Tyler, circa 1787,  Re:  The Fall of the Athenian Republic. </a:t>
            </a:r>
            <a:br>
              <a:rPr lang="en-US" altLang="en-US" b="1"/>
            </a:br>
            <a:endParaRPr lang="en-US" altLang="en-US" b="1"/>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49A6472-DAAF-4181-8BE7-DC80B08FE396}" type="slidenum">
              <a:rPr lang="en-US" altLang="en-US"/>
              <a:pPr/>
              <a:t>36</a:t>
            </a:fld>
            <a:endParaRPr lang="en-US" altLang="en-US"/>
          </a:p>
        </p:txBody>
      </p:sp>
      <p:sp>
        <p:nvSpPr>
          <p:cNvPr id="80898" name="Rectangle 2"/>
          <p:cNvSpPr>
            <a:spLocks noGrp="1" noChangeArrowheads="1"/>
          </p:cNvSpPr>
          <p:nvPr>
            <p:ph type="title"/>
          </p:nvPr>
        </p:nvSpPr>
        <p:spPr/>
        <p:txBody>
          <a:bodyPr/>
          <a:lstStyle/>
          <a:p>
            <a:r>
              <a:rPr lang="en-US" altLang="en-US"/>
              <a:t>FOOLS FOR KINGS</a:t>
            </a:r>
          </a:p>
        </p:txBody>
      </p:sp>
      <p:sp>
        <p:nvSpPr>
          <p:cNvPr id="80899" name="Rectangle 3"/>
          <p:cNvSpPr>
            <a:spLocks noGrp="1" noChangeArrowheads="1"/>
          </p:cNvSpPr>
          <p:nvPr>
            <p:ph type="body" idx="1"/>
          </p:nvPr>
        </p:nvSpPr>
        <p:spPr/>
        <p:txBody>
          <a:bodyPr/>
          <a:lstStyle/>
          <a:p>
            <a:pPr>
              <a:buFont typeface="Wingdings" panose="05000000000000000000" pitchFamily="2" charset="2"/>
              <a:buChar char="Ø"/>
            </a:pPr>
            <a:r>
              <a:rPr lang="en-US" altLang="en-US" sz="3600" dirty="0"/>
              <a:t>“Woe to you, O land, when your king is a child. . .” (Eccl. 10:16)</a:t>
            </a:r>
          </a:p>
          <a:p>
            <a:pPr>
              <a:buFont typeface="Wingdings" panose="05000000000000000000" pitchFamily="2" charset="2"/>
              <a:buChar char="Ø"/>
            </a:pPr>
            <a:r>
              <a:rPr lang="en-US" altLang="en-US" sz="3600" dirty="0"/>
              <a:t>“Let their eyes be darkened, so that they do not see; and make their loins shake continually” (Ps. 69:23)</a:t>
            </a:r>
          </a:p>
        </p:txBody>
      </p:sp>
      <p:pic>
        <p:nvPicPr>
          <p:cNvPr id="80908" name="Picture 12" descr="MCPE0398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228600"/>
            <a:ext cx="784225" cy="1706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A7881F-3E5D-4819-9F3F-A3FC6A21D8EC}" type="slidenum">
              <a:rPr lang="en-US" altLang="en-US"/>
              <a:pPr/>
              <a:t>37</a:t>
            </a:fld>
            <a:endParaRPr lang="en-US" altLang="en-US"/>
          </a:p>
        </p:txBody>
      </p:sp>
      <p:pic>
        <p:nvPicPr>
          <p:cNvPr id="81927" name="Picture 7" descr="MPj03959620000[1]"/>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p:cNvSpPr>
            <a:spLocks noGrp="1" noChangeArrowheads="1"/>
          </p:cNvSpPr>
          <p:nvPr>
            <p:ph type="title"/>
          </p:nvPr>
        </p:nvSpPr>
        <p:spPr/>
        <p:txBody>
          <a:bodyPr/>
          <a:lstStyle/>
          <a:p>
            <a:r>
              <a:rPr lang="en-US" altLang="en-US" dirty="0">
                <a:solidFill>
                  <a:srgbClr val="FFFF00"/>
                </a:solidFill>
              </a:rPr>
              <a:t>SIXTH BOWL (16:12-16)</a:t>
            </a:r>
          </a:p>
        </p:txBody>
      </p:sp>
      <p:sp>
        <p:nvSpPr>
          <p:cNvPr id="81923" name="Rectangle 3"/>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REMOVING ALL OBSTACLES FROM ROME’S ENEMIES (v. 12)</a:t>
            </a:r>
          </a:p>
          <a:p>
            <a:r>
              <a:rPr lang="en-US" altLang="en-US" dirty="0">
                <a:effectLst>
                  <a:outerShdw blurRad="38100" dist="38100" dir="2700000" algn="tl">
                    <a:srgbClr val="000000">
                      <a:alpha val="43137"/>
                    </a:srgbClr>
                  </a:outerShdw>
                </a:effectLst>
              </a:rPr>
              <a:t>SATAN WILL NOT BE PASSIVE IN DEFEAT (vv. 13, 14)</a:t>
            </a:r>
          </a:p>
          <a:p>
            <a:pPr lvl="1"/>
            <a:r>
              <a:rPr lang="en-US" altLang="en-US" dirty="0" smtClean="0">
                <a:effectLst>
                  <a:outerShdw blurRad="38100" dist="38100" dir="2700000" algn="tl">
                    <a:srgbClr val="000000">
                      <a:alpha val="43137"/>
                    </a:srgbClr>
                  </a:outerShdw>
                </a:effectLst>
              </a:rPr>
              <a:t>3 spirits from the dragon (Satan), beast (sea-beast) and the false prophet (land-beast)</a:t>
            </a:r>
          </a:p>
          <a:p>
            <a:pPr lvl="1"/>
            <a:r>
              <a:rPr lang="en-US" altLang="en-US" dirty="0" smtClean="0">
                <a:effectLst>
                  <a:outerShdw blurRad="38100" dist="38100" dir="2700000" algn="tl">
                    <a:srgbClr val="000000">
                      <a:alpha val="43137"/>
                    </a:srgbClr>
                  </a:outerShdw>
                </a:effectLst>
              </a:rPr>
              <a:t>purpose to bolster army</a:t>
            </a:r>
            <a:endParaRPr lang="en-US" alt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4EB0D2F-0E42-4F46-93E2-405FBA84A636}" type="slidenum">
              <a:rPr lang="en-US" altLang="en-US"/>
              <a:pPr/>
              <a:t>38</a:t>
            </a:fld>
            <a:endParaRPr lang="en-US" altLang="en-US"/>
          </a:p>
        </p:txBody>
      </p:sp>
      <p:sp>
        <p:nvSpPr>
          <p:cNvPr id="82946" name="Rectangle 2"/>
          <p:cNvSpPr>
            <a:spLocks noGrp="1" noChangeArrowheads="1"/>
          </p:cNvSpPr>
          <p:nvPr>
            <p:ph type="title"/>
          </p:nvPr>
        </p:nvSpPr>
        <p:spPr/>
        <p:txBody>
          <a:bodyPr/>
          <a:lstStyle/>
          <a:p>
            <a:r>
              <a:rPr lang="en-US" altLang="en-US"/>
              <a:t>SIXTH BOWL</a:t>
            </a:r>
          </a:p>
        </p:txBody>
      </p:sp>
      <p:sp>
        <p:nvSpPr>
          <p:cNvPr id="82947" name="Rectangle 3"/>
          <p:cNvSpPr>
            <a:spLocks noGrp="1" noChangeArrowheads="1"/>
          </p:cNvSpPr>
          <p:nvPr>
            <p:ph type="body" idx="1"/>
          </p:nvPr>
        </p:nvSpPr>
        <p:spPr/>
        <p:txBody>
          <a:bodyPr/>
          <a:lstStyle/>
          <a:p>
            <a:r>
              <a:rPr lang="en-US" altLang="en-US" sz="3600" dirty="0"/>
              <a:t>EXHORTATION TO SAINTS (v. 15)</a:t>
            </a:r>
          </a:p>
          <a:p>
            <a:pPr lvl="1"/>
            <a:r>
              <a:rPr lang="en-US" altLang="en-US" sz="3200" dirty="0" smtClean="0"/>
              <a:t>Jesus doesn’t announce </a:t>
            </a:r>
            <a:r>
              <a:rPr lang="en-US" altLang="en-US" sz="3200" u="sng" dirty="0" smtClean="0"/>
              <a:t>when</a:t>
            </a:r>
            <a:r>
              <a:rPr lang="en-US" altLang="en-US" sz="3200" dirty="0" smtClean="0"/>
              <a:t> his judgment is</a:t>
            </a:r>
          </a:p>
          <a:p>
            <a:pPr lvl="1"/>
            <a:r>
              <a:rPr lang="en-US" altLang="en-US" sz="3200" dirty="0" smtClean="0"/>
              <a:t>Saints need to be patient in watching and waiting</a:t>
            </a:r>
          </a:p>
          <a:p>
            <a:pPr lvl="2"/>
            <a:r>
              <a:rPr lang="en-US" altLang="en-US" sz="2800" dirty="0"/>
              <a:t>r</a:t>
            </a:r>
            <a:r>
              <a:rPr lang="en-US" altLang="en-US" sz="2800" dirty="0" smtClean="0"/>
              <a:t>emain pure and do not yield to </a:t>
            </a:r>
            <a:r>
              <a:rPr lang="en-US" altLang="en-US" sz="2800" dirty="0"/>
              <a:t>R</a:t>
            </a:r>
            <a:r>
              <a:rPr lang="en-US" altLang="en-US" sz="2800" dirty="0" smtClean="0"/>
              <a:t>ome’s temptations</a:t>
            </a:r>
          </a:p>
          <a:p>
            <a:pPr lvl="1"/>
            <a:endParaRPr lang="en-US" alt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8F40091-0330-40FA-B66E-0ED8C90F8272}" type="slidenum">
              <a:rPr lang="en-US" altLang="en-US"/>
              <a:pPr/>
              <a:t>39</a:t>
            </a:fld>
            <a:endParaRPr lang="en-US" altLang="en-US"/>
          </a:p>
        </p:txBody>
      </p:sp>
      <p:sp>
        <p:nvSpPr>
          <p:cNvPr id="83970" name="Rectangle 2"/>
          <p:cNvSpPr>
            <a:spLocks noGrp="1" noChangeArrowheads="1"/>
          </p:cNvSpPr>
          <p:nvPr>
            <p:ph type="title"/>
          </p:nvPr>
        </p:nvSpPr>
        <p:spPr/>
        <p:txBody>
          <a:bodyPr/>
          <a:lstStyle/>
          <a:p>
            <a:pPr algn="r"/>
            <a:r>
              <a:rPr lang="en-US" altLang="en-US" sz="4400" dirty="0"/>
              <a:t>SIXTH BOWL</a:t>
            </a:r>
            <a:br>
              <a:rPr lang="en-US" altLang="en-US" sz="4400" dirty="0"/>
            </a:br>
            <a:r>
              <a:rPr lang="en-US" altLang="en-US" sz="3600" dirty="0"/>
              <a:t>question </a:t>
            </a:r>
            <a:r>
              <a:rPr lang="en-US" altLang="en-US" sz="3600" dirty="0" smtClean="0"/>
              <a:t>10</a:t>
            </a:r>
            <a:endParaRPr lang="en-US" altLang="en-US" sz="3600" dirty="0"/>
          </a:p>
        </p:txBody>
      </p:sp>
      <p:sp>
        <p:nvSpPr>
          <p:cNvPr id="83971" name="Rectangle 3"/>
          <p:cNvSpPr>
            <a:spLocks noGrp="1" noChangeArrowheads="1"/>
          </p:cNvSpPr>
          <p:nvPr>
            <p:ph type="body" idx="1"/>
          </p:nvPr>
        </p:nvSpPr>
        <p:spPr>
          <a:xfrm>
            <a:off x="685800" y="2590800"/>
            <a:ext cx="7772400" cy="4114800"/>
          </a:xfrm>
        </p:spPr>
        <p:txBody>
          <a:bodyPr/>
          <a:lstStyle/>
          <a:p>
            <a:pPr marL="0" indent="0">
              <a:buNone/>
            </a:pPr>
            <a:r>
              <a:rPr lang="en-US" altLang="en-US" sz="4000" spc="300" dirty="0"/>
              <a:t>ARMAGEDDON</a:t>
            </a:r>
          </a:p>
          <a:p>
            <a:pPr lvl="1"/>
            <a:r>
              <a:rPr lang="en-US" altLang="en-US" sz="3600" dirty="0" smtClean="0"/>
              <a:t>Much vain speculation about</a:t>
            </a:r>
          </a:p>
          <a:p>
            <a:pPr lvl="1"/>
            <a:r>
              <a:rPr lang="en-US" altLang="en-US" sz="3600" dirty="0" smtClean="0"/>
              <a:t>Not a future battle between Jesus and </a:t>
            </a:r>
            <a:r>
              <a:rPr lang="en-US" altLang="en-US" sz="3600" dirty="0"/>
              <a:t>S</a:t>
            </a:r>
            <a:r>
              <a:rPr lang="en-US" altLang="en-US" sz="3600" dirty="0" smtClean="0"/>
              <a:t>atan on earth</a:t>
            </a: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720C964-449A-41DA-960E-168C1A071BA7}" type="slidenum">
              <a:rPr lang="en-US" altLang="en-US"/>
              <a:pPr/>
              <a:t>4</a:t>
            </a:fld>
            <a:endParaRPr lang="en-US" altLang="en-US"/>
          </a:p>
        </p:txBody>
      </p:sp>
      <p:sp>
        <p:nvSpPr>
          <p:cNvPr id="9218" name="Rectangle 2"/>
          <p:cNvSpPr>
            <a:spLocks noGrp="1" noChangeArrowheads="1"/>
          </p:cNvSpPr>
          <p:nvPr>
            <p:ph type="title"/>
          </p:nvPr>
        </p:nvSpPr>
        <p:spPr/>
        <p:txBody>
          <a:bodyPr/>
          <a:lstStyle/>
          <a:p>
            <a:r>
              <a:rPr lang="en-US" altLang="en-US"/>
              <a:t>15:1 (the last plagues)</a:t>
            </a:r>
          </a:p>
        </p:txBody>
      </p:sp>
      <p:sp>
        <p:nvSpPr>
          <p:cNvPr id="9219" name="Rectangle 3"/>
          <p:cNvSpPr>
            <a:spLocks noGrp="1" noChangeArrowheads="1"/>
          </p:cNvSpPr>
          <p:nvPr>
            <p:ph type="body" idx="1"/>
          </p:nvPr>
        </p:nvSpPr>
        <p:spPr/>
        <p:txBody>
          <a:bodyPr/>
          <a:lstStyle/>
          <a:p>
            <a:pPr>
              <a:buFont typeface="Wingdings" panose="05000000000000000000" pitchFamily="2" charset="2"/>
              <a:buChar char="§"/>
            </a:pPr>
            <a:r>
              <a:rPr lang="en-US" altLang="en-US" dirty="0"/>
              <a:t>another sign in heaven</a:t>
            </a:r>
          </a:p>
          <a:p>
            <a:pPr lvl="1"/>
            <a:r>
              <a:rPr lang="en-US" altLang="en-US" dirty="0"/>
              <a:t>should strike us how much “Revelation” impresses upon the reader that this is a “book of signs”</a:t>
            </a:r>
          </a:p>
          <a:p>
            <a:pPr lvl="1"/>
            <a:r>
              <a:rPr lang="en-US" altLang="en-US" dirty="0"/>
              <a:t>there is no excuse </a:t>
            </a:r>
            <a:r>
              <a:rPr lang="en-US" altLang="en-US" dirty="0" smtClean="0"/>
              <a:t>for literal approaches</a:t>
            </a:r>
            <a:endParaRPr lang="en-US" altLang="en-US" dirty="0"/>
          </a:p>
          <a:p>
            <a:pPr>
              <a:buFont typeface="Wingdings" panose="05000000000000000000" pitchFamily="2" charset="2"/>
              <a:buChar char="§"/>
            </a:pPr>
            <a:r>
              <a:rPr lang="en-US" altLang="en-US" dirty="0" smtClean="0"/>
              <a:t>Question 1</a:t>
            </a:r>
          </a:p>
          <a:p>
            <a:pPr lvl="1">
              <a:buFont typeface="Wingdings" panose="05000000000000000000" pitchFamily="2" charset="2"/>
              <a:buChar char="§"/>
            </a:pPr>
            <a:r>
              <a:rPr lang="en-US" altLang="en-US" dirty="0" smtClean="0"/>
              <a:t>the </a:t>
            </a:r>
            <a:r>
              <a:rPr lang="en-US" altLang="en-US" i="1" dirty="0"/>
              <a:t>seven last plagues</a:t>
            </a:r>
            <a:r>
              <a:rPr lang="en-US" altLang="en-US" dirty="0"/>
              <a:t> are the Lord’s </a:t>
            </a:r>
            <a:r>
              <a:rPr lang="en-US" altLang="en-US" i="1" dirty="0"/>
              <a:t>completed</a:t>
            </a:r>
            <a:r>
              <a:rPr lang="en-US" altLang="en-US" dirty="0"/>
              <a:t> wrath against the wicked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1B1F3E8-4E79-429D-9FBA-7F2AD1F1C7FA}" type="slidenum">
              <a:rPr lang="en-US" altLang="en-US"/>
              <a:pPr/>
              <a:t>40</a:t>
            </a:fld>
            <a:endParaRPr lang="en-US" altLang="en-US"/>
          </a:p>
        </p:txBody>
      </p:sp>
      <p:sp>
        <p:nvSpPr>
          <p:cNvPr id="84994" name="Rectangle 2"/>
          <p:cNvSpPr>
            <a:spLocks noGrp="1" noChangeArrowheads="1"/>
          </p:cNvSpPr>
          <p:nvPr>
            <p:ph type="title"/>
          </p:nvPr>
        </p:nvSpPr>
        <p:spPr/>
        <p:txBody>
          <a:bodyPr/>
          <a:lstStyle/>
          <a:p>
            <a:r>
              <a:rPr lang="en-US" altLang="en-US"/>
              <a:t>ARMAGEDDON</a:t>
            </a:r>
          </a:p>
        </p:txBody>
      </p:sp>
      <p:sp>
        <p:nvSpPr>
          <p:cNvPr id="84995" name="Rectangle 3"/>
          <p:cNvSpPr>
            <a:spLocks noGrp="1" noChangeArrowheads="1"/>
          </p:cNvSpPr>
          <p:nvPr>
            <p:ph type="body" idx="1"/>
          </p:nvPr>
        </p:nvSpPr>
        <p:spPr/>
        <p:txBody>
          <a:bodyPr/>
          <a:lstStyle/>
          <a:p>
            <a:pPr>
              <a:lnSpc>
                <a:spcPct val="90000"/>
              </a:lnSpc>
            </a:pPr>
            <a:r>
              <a:rPr lang="en-US" altLang="en-US" sz="3600" dirty="0" smtClean="0"/>
              <a:t>Means hill or city of </a:t>
            </a:r>
            <a:r>
              <a:rPr lang="en-US" altLang="en-US" sz="3600" dirty="0"/>
              <a:t>M</a:t>
            </a:r>
            <a:r>
              <a:rPr lang="en-US" altLang="en-US" sz="3600" dirty="0" smtClean="0"/>
              <a:t>egiddo</a:t>
            </a:r>
          </a:p>
          <a:p>
            <a:pPr>
              <a:lnSpc>
                <a:spcPct val="90000"/>
              </a:lnSpc>
            </a:pPr>
            <a:r>
              <a:rPr lang="en-US" altLang="en-US" sz="3600" dirty="0" smtClean="0"/>
              <a:t>Found </a:t>
            </a:r>
            <a:r>
              <a:rPr lang="en-US" altLang="en-US" sz="3600" i="1" dirty="0" smtClean="0"/>
              <a:t>only</a:t>
            </a:r>
            <a:r>
              <a:rPr lang="en-US" altLang="en-US" sz="3600" dirty="0" smtClean="0"/>
              <a:t> in this passage</a:t>
            </a:r>
          </a:p>
          <a:p>
            <a:pPr>
              <a:lnSpc>
                <a:spcPct val="90000"/>
              </a:lnSpc>
            </a:pPr>
            <a:r>
              <a:rPr lang="en-US" altLang="en-US" sz="3600" dirty="0" smtClean="0"/>
              <a:t>Meaning is established in the history of “Megiddo”</a:t>
            </a:r>
          </a:p>
          <a:p>
            <a:pPr>
              <a:lnSpc>
                <a:spcPct val="90000"/>
              </a:lnSpc>
            </a:pPr>
            <a:endParaRPr lang="en-US" alt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9CFB7DC2-7B0A-4970-972C-46FD3B43B22C}" type="slidenum">
              <a:rPr lang="en-US" altLang="en-US"/>
              <a:pPr/>
              <a:t>41</a:t>
            </a:fld>
            <a:endParaRPr lang="en-US" altLang="en-US"/>
          </a:p>
        </p:txBody>
      </p:sp>
      <p:sp>
        <p:nvSpPr>
          <p:cNvPr id="89094" name="Rectangle 6"/>
          <p:cNvSpPr>
            <a:spLocks noGrp="1" noChangeArrowheads="1"/>
          </p:cNvSpPr>
          <p:nvPr>
            <p:ph type="title"/>
          </p:nvPr>
        </p:nvSpPr>
        <p:spPr>
          <a:noFill/>
          <a:ln/>
        </p:spPr>
        <p:txBody>
          <a:bodyPr/>
          <a:lstStyle/>
          <a:p>
            <a:r>
              <a:rPr lang="en-US" altLang="en-US">
                <a:latin typeface="Babylon Industrial" pitchFamily="2" charset="0"/>
              </a:rPr>
              <a:t>ARMAGEDDON</a:t>
            </a:r>
          </a:p>
        </p:txBody>
      </p:sp>
      <p:pic>
        <p:nvPicPr>
          <p:cNvPr id="89095" name="Picture 7" descr="map of Pales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86715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map of plain of Jezreel"/>
          <p:cNvPicPr>
            <a:picLocks noChangeAspect="1" noChangeArrowheads="1"/>
          </p:cNvPicPr>
          <p:nvPr/>
        </p:nvPicPr>
        <p:blipFill rotWithShape="1">
          <a:blip r:embed="rId3">
            <a:extLst>
              <a:ext uri="{28A0092B-C50C-407E-A947-70E740481C1C}">
                <a14:useLocalDpi xmlns:a14="http://schemas.microsoft.com/office/drawing/2010/main" val="0"/>
              </a:ext>
            </a:extLst>
          </a:blip>
          <a:srcRect r="23799"/>
          <a:stretch/>
        </p:blipFill>
        <p:spPr bwMode="auto">
          <a:xfrm>
            <a:off x="3886200" y="1600200"/>
            <a:ext cx="5277420" cy="4495800"/>
          </a:xfrm>
          <a:prstGeom prst="rect">
            <a:avLst/>
          </a:prstGeom>
          <a:noFill/>
          <a:extLst>
            <a:ext uri="{909E8E84-426E-40DD-AFC4-6F175D3DCCD1}">
              <a14:hiddenFill xmlns:a14="http://schemas.microsoft.com/office/drawing/2010/main">
                <a:solidFill>
                  <a:srgbClr val="FFFFFF"/>
                </a:solidFill>
              </a14:hiddenFill>
            </a:ext>
          </a:extLst>
        </p:spPr>
      </p:pic>
      <p:sp>
        <p:nvSpPr>
          <p:cNvPr id="89097" name="Line 9"/>
          <p:cNvSpPr>
            <a:spLocks noChangeShapeType="1"/>
          </p:cNvSpPr>
          <p:nvPr/>
        </p:nvSpPr>
        <p:spPr bwMode="auto">
          <a:xfrm>
            <a:off x="4419600" y="1600200"/>
            <a:ext cx="1371600" cy="2438400"/>
          </a:xfrm>
          <a:prstGeom prst="line">
            <a:avLst/>
          </a:prstGeom>
          <a:noFill/>
          <a:ln w="76200">
            <a:solidFill>
              <a:srgbClr val="FFFF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89101" name="AutoShape 13"/>
          <p:cNvSpPr>
            <a:spLocks noChangeArrowheads="1"/>
          </p:cNvSpPr>
          <p:nvPr/>
        </p:nvSpPr>
        <p:spPr bwMode="auto">
          <a:xfrm>
            <a:off x="1828800" y="3533775"/>
            <a:ext cx="304800" cy="152400"/>
          </a:xfrm>
          <a:prstGeom prst="bracketPair">
            <a:avLst>
              <a:gd name="adj" fmla="val 16667"/>
            </a:avLst>
          </a:prstGeom>
          <a:noFill/>
          <a:ln w="38100">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repeatCount="3000" fill="hold" grpId="0" nodeType="afterEffect">
                                  <p:stCondLst>
                                    <p:cond delay="0"/>
                                  </p:stCondLst>
                                  <p:childTnLst>
                                    <p:set>
                                      <p:cBhvr>
                                        <p:cTn id="6" dur="1" fill="hold">
                                          <p:stCondLst>
                                            <p:cond delay="0"/>
                                          </p:stCondLst>
                                        </p:cTn>
                                        <p:tgtEl>
                                          <p:spTgt spid="89101"/>
                                        </p:tgtEl>
                                        <p:attrNameLst>
                                          <p:attrName>style.visibility</p:attrName>
                                        </p:attrNameLst>
                                      </p:cBhvr>
                                      <p:to>
                                        <p:strVal val="visible"/>
                                      </p:to>
                                    </p:set>
                                    <p:anim calcmode="lin" valueType="num">
                                      <p:cBhvr>
                                        <p:cTn id="7" dur="500" fill="hold"/>
                                        <p:tgtEl>
                                          <p:spTgt spid="89101"/>
                                        </p:tgtEl>
                                        <p:attrNameLst>
                                          <p:attrName>ppt_w</p:attrName>
                                        </p:attrNameLst>
                                      </p:cBhvr>
                                      <p:tavLst>
                                        <p:tav tm="0">
                                          <p:val>
                                            <p:strVal val="4*#ppt_w"/>
                                          </p:val>
                                        </p:tav>
                                        <p:tav tm="100000">
                                          <p:val>
                                            <p:strVal val="#ppt_w"/>
                                          </p:val>
                                        </p:tav>
                                      </p:tavLst>
                                    </p:anim>
                                    <p:anim calcmode="lin" valueType="num">
                                      <p:cBhvr>
                                        <p:cTn id="8" dur="500" fill="hold"/>
                                        <p:tgtEl>
                                          <p:spTgt spid="89101"/>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500"/>
                            </p:stCondLst>
                            <p:childTnLst>
                              <p:par>
                                <p:cTn id="10" presetID="10" presetClass="entr" presetSubtype="0" fill="hold" nodeType="afterEffect">
                                  <p:stCondLst>
                                    <p:cond delay="2500"/>
                                  </p:stCondLst>
                                  <p:childTnLst>
                                    <p:set>
                                      <p:cBhvr>
                                        <p:cTn id="11" dur="1" fill="hold">
                                          <p:stCondLst>
                                            <p:cond delay="0"/>
                                          </p:stCondLst>
                                        </p:cTn>
                                        <p:tgtEl>
                                          <p:spTgt spid="89096"/>
                                        </p:tgtEl>
                                        <p:attrNameLst>
                                          <p:attrName>style.visibility</p:attrName>
                                        </p:attrNameLst>
                                      </p:cBhvr>
                                      <p:to>
                                        <p:strVal val="visible"/>
                                      </p:to>
                                    </p:set>
                                    <p:animEffect transition="in" filter="fade">
                                      <p:cBhvr>
                                        <p:cTn id="12" dur="2000"/>
                                        <p:tgtEl>
                                          <p:spTgt spid="89096"/>
                                        </p:tgtEl>
                                      </p:cBhvr>
                                    </p:animEffect>
                                  </p:childTnLst>
                                </p:cTn>
                              </p:par>
                            </p:childTnLst>
                          </p:cTn>
                        </p:par>
                        <p:par>
                          <p:cTn id="13" fill="hold" nodeType="afterGroup">
                            <p:stCondLst>
                              <p:cond delay="6000"/>
                            </p:stCondLst>
                            <p:childTnLst>
                              <p:par>
                                <p:cTn id="14" presetID="22" presetClass="entr" presetSubtype="1" fill="hold" grpId="0" nodeType="afterEffect">
                                  <p:stCondLst>
                                    <p:cond delay="0"/>
                                  </p:stCondLst>
                                  <p:childTnLst>
                                    <p:set>
                                      <p:cBhvr>
                                        <p:cTn id="15" dur="1" fill="hold">
                                          <p:stCondLst>
                                            <p:cond delay="0"/>
                                          </p:stCondLst>
                                        </p:cTn>
                                        <p:tgtEl>
                                          <p:spTgt spid="89097"/>
                                        </p:tgtEl>
                                        <p:attrNameLst>
                                          <p:attrName>style.visibility</p:attrName>
                                        </p:attrNameLst>
                                      </p:cBhvr>
                                      <p:to>
                                        <p:strVal val="visible"/>
                                      </p:to>
                                    </p:set>
                                    <p:animEffect transition="in" filter="wipe(up)">
                                      <p:cBhvr>
                                        <p:cTn id="16" dur="5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10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8C821FEA-7C2F-445E-8097-AEACF632468E}" type="slidenum">
              <a:rPr lang="en-US" altLang="en-US"/>
              <a:pPr/>
              <a:t>42</a:t>
            </a:fld>
            <a:endParaRPr lang="en-US" altLang="en-US"/>
          </a:p>
        </p:txBody>
      </p:sp>
      <p:pic>
        <p:nvPicPr>
          <p:cNvPr id="93193" name="Picture 9" descr="map of plain of Jez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9975"/>
            <a:ext cx="9144000" cy="5788025"/>
          </a:xfrm>
          <a:prstGeom prst="rect">
            <a:avLst/>
          </a:prstGeom>
          <a:noFill/>
          <a:extLst>
            <a:ext uri="{909E8E84-426E-40DD-AFC4-6F175D3DCCD1}">
              <a14:hiddenFill xmlns:a14="http://schemas.microsoft.com/office/drawing/2010/main">
                <a:solidFill>
                  <a:srgbClr val="FFFFFF"/>
                </a:solidFill>
              </a14:hiddenFill>
            </a:ext>
          </a:extLst>
        </p:spPr>
      </p:pic>
      <p:sp>
        <p:nvSpPr>
          <p:cNvPr id="93189" name="Rectangle 5"/>
          <p:cNvSpPr>
            <a:spLocks noGrp="1" noChangeArrowheads="1"/>
          </p:cNvSpPr>
          <p:nvPr>
            <p:ph type="title"/>
          </p:nvPr>
        </p:nvSpPr>
        <p:spPr>
          <a:xfrm>
            <a:off x="1219200" y="76200"/>
            <a:ext cx="7772400" cy="1143000"/>
          </a:xfrm>
          <a:noFill/>
          <a:ln/>
        </p:spPr>
        <p:txBody>
          <a:bodyPr/>
          <a:lstStyle/>
          <a:p>
            <a:pPr algn="r"/>
            <a:r>
              <a:rPr lang="en-US" altLang="en-US">
                <a:latin typeface="Babylon Industrial" pitchFamily="2" charset="0"/>
              </a:rPr>
              <a:t>ARMAGEDDON</a:t>
            </a:r>
          </a:p>
        </p:txBody>
      </p:sp>
      <p:sp>
        <p:nvSpPr>
          <p:cNvPr id="93190" name="Oval 6"/>
          <p:cNvSpPr>
            <a:spLocks noChangeArrowheads="1"/>
          </p:cNvSpPr>
          <p:nvPr/>
        </p:nvSpPr>
        <p:spPr bwMode="auto">
          <a:xfrm>
            <a:off x="3733800" y="4953000"/>
            <a:ext cx="1143000" cy="609600"/>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 name="Oval 10"/>
          <p:cNvSpPr>
            <a:spLocks noChangeArrowheads="1"/>
          </p:cNvSpPr>
          <p:nvPr/>
        </p:nvSpPr>
        <p:spPr bwMode="auto">
          <a:xfrm>
            <a:off x="3962400" y="3352800"/>
            <a:ext cx="1295400" cy="609600"/>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01" name="Group 17"/>
          <p:cNvGrpSpPr>
            <a:grpSpLocks/>
          </p:cNvGrpSpPr>
          <p:nvPr/>
        </p:nvGrpSpPr>
        <p:grpSpPr bwMode="auto">
          <a:xfrm>
            <a:off x="0" y="1066800"/>
            <a:ext cx="4113213" cy="2360613"/>
            <a:chOff x="0" y="672"/>
            <a:chExt cx="2591" cy="1487"/>
          </a:xfrm>
        </p:grpSpPr>
        <p:sp>
          <p:nvSpPr>
            <p:cNvPr id="93195" name="Text Box 11"/>
            <p:cNvSpPr txBox="1">
              <a:spLocks noChangeArrowheads="1"/>
            </p:cNvSpPr>
            <p:nvPr/>
          </p:nvSpPr>
          <p:spPr bwMode="auto">
            <a:xfrm>
              <a:off x="0" y="672"/>
              <a:ext cx="2400" cy="772"/>
            </a:xfrm>
            <a:prstGeom prst="rect">
              <a:avLst/>
            </a:prstGeom>
            <a:solidFill>
              <a:srgbClr val="0000FF">
                <a:alpha val="80000"/>
              </a:srgbClr>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WHERE GIDEON’S BROTHERS WERE KILLED (JUD. 8:18, 19)</a:t>
              </a:r>
            </a:p>
          </p:txBody>
        </p:sp>
        <p:sp>
          <p:nvSpPr>
            <p:cNvPr id="93196" name="Line 12"/>
            <p:cNvSpPr>
              <a:spLocks noChangeShapeType="1"/>
            </p:cNvSpPr>
            <p:nvPr/>
          </p:nvSpPr>
          <p:spPr bwMode="auto">
            <a:xfrm flipH="1" flipV="1">
              <a:off x="1969" y="1485"/>
              <a:ext cx="622" cy="674"/>
            </a:xfrm>
            <a:prstGeom prst="line">
              <a:avLst/>
            </a:prstGeom>
            <a:noFill/>
            <a:ln w="76200">
              <a:solidFill>
                <a:srgbClr val="FFFF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grpSp>
        <p:nvGrpSpPr>
          <p:cNvPr id="93200" name="Group 16"/>
          <p:cNvGrpSpPr>
            <a:grpSpLocks/>
          </p:cNvGrpSpPr>
          <p:nvPr/>
        </p:nvGrpSpPr>
        <p:grpSpPr bwMode="auto">
          <a:xfrm>
            <a:off x="4876800" y="3886200"/>
            <a:ext cx="4267200" cy="2413000"/>
            <a:chOff x="3072" y="2448"/>
            <a:chExt cx="2688" cy="1520"/>
          </a:xfrm>
        </p:grpSpPr>
        <p:sp>
          <p:nvSpPr>
            <p:cNvPr id="93197" name="Line 13"/>
            <p:cNvSpPr>
              <a:spLocks noChangeShapeType="1"/>
            </p:cNvSpPr>
            <p:nvPr/>
          </p:nvSpPr>
          <p:spPr bwMode="auto">
            <a:xfrm>
              <a:off x="3072" y="2448"/>
              <a:ext cx="1056" cy="864"/>
            </a:xfrm>
            <a:prstGeom prst="line">
              <a:avLst/>
            </a:prstGeom>
            <a:noFill/>
            <a:ln w="76200">
              <a:solidFill>
                <a:srgbClr val="FFFF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3198" name="Text Box 14"/>
            <p:cNvSpPr txBox="1">
              <a:spLocks noChangeArrowheads="1"/>
            </p:cNvSpPr>
            <p:nvPr/>
          </p:nvSpPr>
          <p:spPr bwMode="auto">
            <a:xfrm>
              <a:off x="4128" y="2736"/>
              <a:ext cx="1632" cy="1232"/>
            </a:xfrm>
            <a:prstGeom prst="rect">
              <a:avLst/>
            </a:prstGeom>
            <a:solidFill>
              <a:srgbClr val="0000FF">
                <a:alpha val="80000"/>
              </a:srgbClr>
            </a:solidFill>
            <a:ln w="38100">
              <a:solidFill>
                <a:srgbClr val="FFFF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WHERE BARAK’S MEN CAME UPON SISERA </a:t>
              </a:r>
              <a:br>
                <a:rPr lang="en-US" altLang="en-US" b="1"/>
              </a:br>
              <a:r>
                <a:rPr lang="en-US" altLang="en-US" b="1"/>
                <a:t>(JUD. 4:14)</a:t>
              </a:r>
            </a:p>
          </p:txBody>
        </p:sp>
      </p:grpSp>
      <p:sp>
        <p:nvSpPr>
          <p:cNvPr id="93199" name="Rectangle 15"/>
          <p:cNvSpPr>
            <a:spLocks noChangeArrowheads="1"/>
          </p:cNvSpPr>
          <p:nvPr/>
        </p:nvSpPr>
        <p:spPr bwMode="auto">
          <a:xfrm>
            <a:off x="1752600" y="4191000"/>
            <a:ext cx="1371600" cy="457200"/>
          </a:xfrm>
          <a:prstGeom prst="rect">
            <a:avLst/>
          </a:prstGeom>
          <a:noFill/>
          <a:ln w="76200">
            <a:solidFill>
              <a:srgbClr val="FFFF00"/>
            </a:solidFill>
            <a:miter lim="800000"/>
            <a:headEnd/>
            <a:tailEnd type="none" w="lg" len="lg"/>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3199"/>
                                        </p:tgtEl>
                                        <p:attrNameLst>
                                          <p:attrName>style.visibility</p:attrName>
                                        </p:attrNameLst>
                                      </p:cBhvr>
                                      <p:to>
                                        <p:strVal val="visible"/>
                                      </p:to>
                                    </p:set>
                                    <p:anim calcmode="lin" valueType="num">
                                      <p:cBhvr>
                                        <p:cTn id="7" dur="500" fill="hold"/>
                                        <p:tgtEl>
                                          <p:spTgt spid="93199"/>
                                        </p:tgtEl>
                                        <p:attrNameLst>
                                          <p:attrName>ppt_w</p:attrName>
                                        </p:attrNameLst>
                                      </p:cBhvr>
                                      <p:tavLst>
                                        <p:tav tm="0">
                                          <p:val>
                                            <p:strVal val="4*#ppt_w"/>
                                          </p:val>
                                        </p:tav>
                                        <p:tav tm="100000">
                                          <p:val>
                                            <p:strVal val="#ppt_w"/>
                                          </p:val>
                                        </p:tav>
                                      </p:tavLst>
                                    </p:anim>
                                    <p:anim calcmode="lin" valueType="num">
                                      <p:cBhvr>
                                        <p:cTn id="8" dur="500" fill="hold"/>
                                        <p:tgtEl>
                                          <p:spTgt spid="93199"/>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3194"/>
                                        </p:tgtEl>
                                        <p:attrNameLst>
                                          <p:attrName>style.visibility</p:attrName>
                                        </p:attrNameLst>
                                      </p:cBhvr>
                                      <p:to>
                                        <p:strVal val="visible"/>
                                      </p:to>
                                    </p:set>
                                    <p:anim calcmode="lin" valueType="num">
                                      <p:cBhvr>
                                        <p:cTn id="13" dur="500" fill="hold"/>
                                        <p:tgtEl>
                                          <p:spTgt spid="93194"/>
                                        </p:tgtEl>
                                        <p:attrNameLst>
                                          <p:attrName>ppt_w</p:attrName>
                                        </p:attrNameLst>
                                      </p:cBhvr>
                                      <p:tavLst>
                                        <p:tav tm="0">
                                          <p:val>
                                            <p:strVal val="4*#ppt_w"/>
                                          </p:val>
                                        </p:tav>
                                        <p:tav tm="100000">
                                          <p:val>
                                            <p:strVal val="#ppt_w"/>
                                          </p:val>
                                        </p:tav>
                                      </p:tavLst>
                                    </p:anim>
                                    <p:anim calcmode="lin" valueType="num">
                                      <p:cBhvr>
                                        <p:cTn id="14" dur="500" fill="hold"/>
                                        <p:tgtEl>
                                          <p:spTgt spid="93194"/>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93200"/>
                                        </p:tgtEl>
                                        <p:attrNameLst>
                                          <p:attrName>style.visibility</p:attrName>
                                        </p:attrNameLst>
                                      </p:cBhvr>
                                      <p:to>
                                        <p:strVal val="visible"/>
                                      </p:to>
                                    </p:set>
                                    <p:animEffect transition="in" filter="wipe(left)">
                                      <p:cBhvr>
                                        <p:cTn id="19" dur="500"/>
                                        <p:tgtEl>
                                          <p:spTgt spid="932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93201"/>
                                        </p:tgtEl>
                                        <p:attrNameLst>
                                          <p:attrName>style.visibility</p:attrName>
                                        </p:attrNameLst>
                                      </p:cBhvr>
                                      <p:to>
                                        <p:strVal val="visible"/>
                                      </p:to>
                                    </p:set>
                                    <p:animEffect transition="in" filter="wipe(down)">
                                      <p:cBhvr>
                                        <p:cTn id="24" dur="500"/>
                                        <p:tgtEl>
                                          <p:spTgt spid="932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93190"/>
                                        </p:tgtEl>
                                        <p:attrNameLst>
                                          <p:attrName>style.visibility</p:attrName>
                                        </p:attrNameLst>
                                      </p:cBhvr>
                                      <p:to>
                                        <p:strVal val="visible"/>
                                      </p:to>
                                    </p:set>
                                    <p:anim calcmode="lin" valueType="num">
                                      <p:cBhvr>
                                        <p:cTn id="29" dur="500" fill="hold"/>
                                        <p:tgtEl>
                                          <p:spTgt spid="93190"/>
                                        </p:tgtEl>
                                        <p:attrNameLst>
                                          <p:attrName>ppt_w</p:attrName>
                                        </p:attrNameLst>
                                      </p:cBhvr>
                                      <p:tavLst>
                                        <p:tav tm="0">
                                          <p:val>
                                            <p:strVal val="4*#ppt_w"/>
                                          </p:val>
                                        </p:tav>
                                        <p:tav tm="100000">
                                          <p:val>
                                            <p:strVal val="#ppt_w"/>
                                          </p:val>
                                        </p:tav>
                                      </p:tavLst>
                                    </p:anim>
                                    <p:anim calcmode="lin" valueType="num">
                                      <p:cBhvr>
                                        <p:cTn id="30" dur="500" fill="hold"/>
                                        <p:tgtEl>
                                          <p:spTgt spid="9319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animBg="1"/>
      <p:bldP spid="93194" grpId="0" animBg="1"/>
      <p:bldP spid="9319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749968-ECFD-408A-92F2-17DC23A15CC2}" type="slidenum">
              <a:rPr lang="en-US" altLang="en-US"/>
              <a:pPr/>
              <a:t>43</a:t>
            </a:fld>
            <a:endParaRPr lang="en-US" altLang="en-US"/>
          </a:p>
        </p:txBody>
      </p:sp>
      <p:sp>
        <p:nvSpPr>
          <p:cNvPr id="99330" name="Rectangle 2"/>
          <p:cNvSpPr>
            <a:spLocks noGrp="1" noChangeArrowheads="1"/>
          </p:cNvSpPr>
          <p:nvPr>
            <p:ph type="title"/>
          </p:nvPr>
        </p:nvSpPr>
        <p:spPr/>
        <p:txBody>
          <a:bodyPr/>
          <a:lstStyle/>
          <a:p>
            <a:r>
              <a:rPr lang="en-US" altLang="en-US">
                <a:latin typeface="Babylon Industrial" pitchFamily="2" charset="0"/>
              </a:rPr>
              <a:t>ARMAGEDDON</a:t>
            </a:r>
          </a:p>
        </p:txBody>
      </p:sp>
      <p:sp>
        <p:nvSpPr>
          <p:cNvPr id="99331" name="Rectangle 3"/>
          <p:cNvSpPr>
            <a:spLocks noGrp="1" noChangeArrowheads="1"/>
          </p:cNvSpPr>
          <p:nvPr>
            <p:ph type="body" idx="1"/>
          </p:nvPr>
        </p:nvSpPr>
        <p:spPr>
          <a:xfrm>
            <a:off x="685800" y="1981200"/>
            <a:ext cx="8077200" cy="4724400"/>
          </a:xfrm>
        </p:spPr>
        <p:txBody>
          <a:bodyPr/>
          <a:lstStyle/>
          <a:p>
            <a:pPr>
              <a:lnSpc>
                <a:spcPct val="90000"/>
              </a:lnSpc>
            </a:pPr>
            <a:r>
              <a:rPr lang="en-US" altLang="en-US" dirty="0" smtClean="0"/>
              <a:t>IS NOT </a:t>
            </a:r>
            <a:r>
              <a:rPr lang="en-US" altLang="en-US" dirty="0"/>
              <a:t>A LITERAL BATTLE AT MEGIDDO</a:t>
            </a:r>
          </a:p>
          <a:p>
            <a:pPr>
              <a:lnSpc>
                <a:spcPct val="90000"/>
              </a:lnSpc>
            </a:pPr>
            <a:r>
              <a:rPr lang="en-US" altLang="en-US" dirty="0" smtClean="0"/>
              <a:t>IS NOT </a:t>
            </a:r>
            <a:r>
              <a:rPr lang="en-US" altLang="en-US" dirty="0"/>
              <a:t>A FUTURE BATTLE</a:t>
            </a:r>
          </a:p>
          <a:p>
            <a:pPr>
              <a:lnSpc>
                <a:spcPct val="90000"/>
              </a:lnSpc>
            </a:pPr>
            <a:r>
              <a:rPr lang="en-US" altLang="en-US" dirty="0" smtClean="0"/>
              <a:t>IS </a:t>
            </a:r>
            <a:r>
              <a:rPr lang="en-US" altLang="en-US" dirty="0"/>
              <a:t>THE </a:t>
            </a:r>
            <a:r>
              <a:rPr lang="en-US" altLang="en-US" dirty="0" smtClean="0"/>
              <a:t>HOLY SPIRIT’S </a:t>
            </a:r>
            <a:r>
              <a:rPr lang="en-US" altLang="en-US" dirty="0"/>
              <a:t>SYMBOL </a:t>
            </a:r>
            <a:r>
              <a:rPr lang="en-US" altLang="en-US" dirty="0" smtClean="0"/>
              <a:t>OF A SPIRITUAL PLACE: </a:t>
            </a:r>
          </a:p>
          <a:p>
            <a:pPr lvl="1">
              <a:lnSpc>
                <a:spcPct val="90000"/>
              </a:lnSpc>
            </a:pPr>
            <a:r>
              <a:rPr lang="en-US" altLang="en-US" dirty="0" smtClean="0"/>
              <a:t>WHERE SATAN SCHEMES AND RECRUITS OTHERS AGAINST GOD</a:t>
            </a:r>
          </a:p>
          <a:p>
            <a:pPr lvl="1">
              <a:lnSpc>
                <a:spcPct val="90000"/>
              </a:lnSpc>
            </a:pPr>
            <a:r>
              <a:rPr lang="en-US" altLang="en-US" dirty="0" smtClean="0"/>
              <a:t>WHERE THOSE WITHOUT GOD’S APPROVAL ARE DEFEATED</a:t>
            </a:r>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9FCE82-DAD1-4C27-A8FE-A6EED528F0BD}" type="slidenum">
              <a:rPr lang="en-US" altLang="en-US"/>
              <a:pPr/>
              <a:t>44</a:t>
            </a:fld>
            <a:endParaRPr lang="en-US" altLang="en-US"/>
          </a:p>
        </p:txBody>
      </p:sp>
      <p:sp>
        <p:nvSpPr>
          <p:cNvPr id="88067" name="Rectangle 3"/>
          <p:cNvSpPr>
            <a:spLocks noGrp="1" noChangeArrowheads="1"/>
          </p:cNvSpPr>
          <p:nvPr>
            <p:ph type="body" idx="1"/>
          </p:nvPr>
        </p:nvSpPr>
        <p:spPr/>
        <p:txBody>
          <a:bodyPr/>
          <a:lstStyle/>
          <a:p>
            <a:r>
              <a:rPr lang="en-US" altLang="en-US" sz="3600" dirty="0"/>
              <a:t>FAMOUS BATTLES</a:t>
            </a:r>
          </a:p>
          <a:p>
            <a:pPr lvl="1"/>
            <a:r>
              <a:rPr lang="en-US" altLang="en-US" sz="3200" dirty="0" smtClean="0">
                <a:solidFill>
                  <a:srgbClr val="FFFF00"/>
                </a:solidFill>
              </a:rPr>
              <a:t>VICTORY</a:t>
            </a:r>
            <a:r>
              <a:rPr lang="en-US" altLang="en-US" sz="3200" dirty="0" smtClean="0"/>
              <a:t>: Battled according to God’s </a:t>
            </a:r>
            <a:r>
              <a:rPr lang="en-US" altLang="en-US" sz="3200" dirty="0"/>
              <a:t>w</a:t>
            </a:r>
            <a:r>
              <a:rPr lang="en-US" altLang="en-US" sz="3200" dirty="0" smtClean="0"/>
              <a:t>ill</a:t>
            </a:r>
            <a:endParaRPr lang="en-US" altLang="en-US" sz="3200" dirty="0"/>
          </a:p>
          <a:p>
            <a:pPr lvl="2"/>
            <a:r>
              <a:rPr lang="en-US" altLang="en-US" sz="2800" dirty="0"/>
              <a:t>DEBORAH &amp; BARAK OVER </a:t>
            </a:r>
            <a:r>
              <a:rPr lang="en-US" altLang="en-US" sz="2800" dirty="0" err="1"/>
              <a:t>SISERA’S</a:t>
            </a:r>
            <a:r>
              <a:rPr lang="en-US" altLang="en-US" sz="2800" dirty="0"/>
              <a:t> MILITARY (Jud. 5:19-21)</a:t>
            </a:r>
          </a:p>
          <a:p>
            <a:pPr lvl="1"/>
            <a:r>
              <a:rPr lang="en-US" altLang="en-US" sz="3200" dirty="0" smtClean="0">
                <a:solidFill>
                  <a:srgbClr val="FFFF00"/>
                </a:solidFill>
              </a:rPr>
              <a:t>DEFEAT: </a:t>
            </a:r>
            <a:r>
              <a:rPr lang="en-US" altLang="en-US" sz="3200" dirty="0" smtClean="0"/>
              <a:t>Battled against God’s will </a:t>
            </a:r>
            <a:endParaRPr lang="en-US" altLang="en-US" sz="3200" dirty="0"/>
          </a:p>
          <a:p>
            <a:pPr lvl="2"/>
            <a:r>
              <a:rPr lang="en-US" altLang="en-US" sz="2800" dirty="0"/>
              <a:t>JOSIAH WAS KILLED IN BATTLE </a:t>
            </a:r>
            <a:r>
              <a:rPr lang="en-US" altLang="en-US" sz="2800" dirty="0" smtClean="0"/>
              <a:t/>
            </a:r>
            <a:br>
              <a:rPr lang="en-US" altLang="en-US" sz="2800" dirty="0" smtClean="0"/>
            </a:br>
            <a:r>
              <a:rPr lang="en-US" altLang="en-US" sz="2800" dirty="0" smtClean="0"/>
              <a:t>(2 </a:t>
            </a:r>
            <a:r>
              <a:rPr lang="en-US" altLang="en-US" sz="2800" dirty="0"/>
              <a:t>Chron. 35:22-25)</a:t>
            </a: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77724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C6A9D7F-6169-4677-AFDC-31581F9B8F43}" type="slidenum">
              <a:rPr lang="en-US" altLang="en-US"/>
              <a:pPr/>
              <a:t>45</a:t>
            </a:fld>
            <a:endParaRPr lang="en-US" altLang="en-US"/>
          </a:p>
        </p:txBody>
      </p:sp>
      <p:sp>
        <p:nvSpPr>
          <p:cNvPr id="100354" name="Rectangle 2"/>
          <p:cNvSpPr>
            <a:spLocks noGrp="1" noChangeArrowheads="1"/>
          </p:cNvSpPr>
          <p:nvPr>
            <p:ph type="title"/>
          </p:nvPr>
        </p:nvSpPr>
        <p:spPr/>
        <p:txBody>
          <a:bodyPr/>
          <a:lstStyle/>
          <a:p>
            <a:r>
              <a:rPr lang="en-US" altLang="en-US" sz="4400"/>
              <a:t>SEVENTH BOWL (16:17-21)</a:t>
            </a:r>
          </a:p>
        </p:txBody>
      </p:sp>
      <p:sp>
        <p:nvSpPr>
          <p:cNvPr id="100355" name="Rectangle 3"/>
          <p:cNvSpPr>
            <a:spLocks noGrp="1" noChangeArrowheads="1"/>
          </p:cNvSpPr>
          <p:nvPr>
            <p:ph type="body" idx="1"/>
          </p:nvPr>
        </p:nvSpPr>
        <p:spPr>
          <a:xfrm>
            <a:off x="685800" y="1981200"/>
            <a:ext cx="7772400" cy="4495800"/>
          </a:xfrm>
        </p:spPr>
        <p:txBody>
          <a:bodyPr/>
          <a:lstStyle/>
          <a:p>
            <a:pPr>
              <a:lnSpc>
                <a:spcPct val="90000"/>
              </a:lnSpc>
            </a:pPr>
            <a:r>
              <a:rPr lang="en-US" altLang="en-US" dirty="0"/>
              <a:t>THE EFFECT OF WHAT HAS HAPPENED IS OUTLINED IN “IT IS DONE” (v. 17)</a:t>
            </a:r>
          </a:p>
          <a:p>
            <a:pPr>
              <a:lnSpc>
                <a:spcPct val="90000"/>
              </a:lnSpc>
            </a:pPr>
            <a:r>
              <a:rPr lang="en-US" altLang="en-US" dirty="0"/>
              <a:t>POURED OUT IN THE AIR</a:t>
            </a:r>
          </a:p>
          <a:p>
            <a:pPr lvl="1">
              <a:lnSpc>
                <a:spcPct val="90000"/>
              </a:lnSpc>
            </a:pPr>
            <a:r>
              <a:rPr lang="en-US" altLang="en-US" dirty="0"/>
              <a:t>against Satan</a:t>
            </a:r>
          </a:p>
          <a:p>
            <a:pPr lvl="1">
              <a:lnSpc>
                <a:spcPct val="90000"/>
              </a:lnSpc>
            </a:pPr>
            <a:r>
              <a:rPr lang="en-US" altLang="en-US" dirty="0"/>
              <a:t>“in which you once walked according to the course of this world, according to the prince of the power of the air, the spirit who now works in the sons of disobedience” (</a:t>
            </a:r>
            <a:r>
              <a:rPr lang="en-US" altLang="en-US" dirty="0" smtClean="0"/>
              <a:t>Eph. </a:t>
            </a:r>
            <a:r>
              <a:rPr lang="en-US" altLang="en-US" dirty="0"/>
              <a:t>2:2)</a:t>
            </a:r>
          </a:p>
        </p:txBody>
      </p:sp>
      <p:grpSp>
        <p:nvGrpSpPr>
          <p:cNvPr id="100359" name="Group 7"/>
          <p:cNvGrpSpPr>
            <a:grpSpLocks/>
          </p:cNvGrpSpPr>
          <p:nvPr/>
        </p:nvGrpSpPr>
        <p:grpSpPr bwMode="auto">
          <a:xfrm>
            <a:off x="2209800" y="3352800"/>
            <a:ext cx="3810000" cy="2286000"/>
            <a:chOff x="1536" y="2112"/>
            <a:chExt cx="2400" cy="1440"/>
          </a:xfrm>
        </p:grpSpPr>
        <p:sp>
          <p:nvSpPr>
            <p:cNvPr id="100356" name="Oval 4"/>
            <p:cNvSpPr>
              <a:spLocks noChangeArrowheads="1"/>
            </p:cNvSpPr>
            <p:nvPr/>
          </p:nvSpPr>
          <p:spPr bwMode="auto">
            <a:xfrm>
              <a:off x="1536" y="3264"/>
              <a:ext cx="1872" cy="288"/>
            </a:xfrm>
            <a:prstGeom prst="ellipse">
              <a:avLst/>
            </a:prstGeom>
            <a:noFill/>
            <a:ln w="38100">
              <a:solidFill>
                <a:srgbClr val="FFFF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7" name="Oval 5"/>
            <p:cNvSpPr>
              <a:spLocks noChangeArrowheads="1"/>
            </p:cNvSpPr>
            <p:nvPr/>
          </p:nvSpPr>
          <p:spPr bwMode="auto">
            <a:xfrm>
              <a:off x="3360" y="2112"/>
              <a:ext cx="576" cy="384"/>
            </a:xfrm>
            <a:prstGeom prst="ellipse">
              <a:avLst/>
            </a:prstGeom>
            <a:noFill/>
            <a:ln w="38100">
              <a:solidFill>
                <a:srgbClr val="FFFF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8" name="Line 6"/>
            <p:cNvSpPr>
              <a:spLocks noChangeShapeType="1"/>
            </p:cNvSpPr>
            <p:nvPr/>
          </p:nvSpPr>
          <p:spPr bwMode="auto">
            <a:xfrm flipV="1">
              <a:off x="2736" y="2496"/>
              <a:ext cx="912" cy="768"/>
            </a:xfrm>
            <a:prstGeom prst="line">
              <a:avLst/>
            </a:prstGeom>
            <a:noFill/>
            <a:ln w="381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fade">
                                      <p:cBhvr>
                                        <p:cTn id="12" dur="10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fade">
                                      <p:cBhvr>
                                        <p:cTn id="17" dur="1000"/>
                                        <p:tgtEl>
                                          <p:spTgt spid="100355">
                                            <p:txEl>
                                              <p:pRg st="2" end="2"/>
                                            </p:txEl>
                                          </p:spTgt>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0355">
                                            <p:txEl>
                                              <p:pRg st="3" end="3"/>
                                            </p:txEl>
                                          </p:spTgt>
                                        </p:tgtEl>
                                        <p:attrNameLst>
                                          <p:attrName>style.visibility</p:attrName>
                                        </p:attrNameLst>
                                      </p:cBhvr>
                                      <p:to>
                                        <p:strVal val="visible"/>
                                      </p:to>
                                    </p:set>
                                    <p:animEffect transition="in" filter="fade">
                                      <p:cBhvr>
                                        <p:cTn id="21" dur="1000"/>
                                        <p:tgtEl>
                                          <p:spTgt spid="100355">
                                            <p:txEl>
                                              <p:pRg st="3" end="3"/>
                                            </p:txEl>
                                          </p:spTgt>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0359"/>
                                        </p:tgtEl>
                                        <p:attrNameLst>
                                          <p:attrName>style.visibility</p:attrName>
                                        </p:attrNameLst>
                                      </p:cBhvr>
                                      <p:to>
                                        <p:strVal val="visible"/>
                                      </p:to>
                                    </p:set>
                                    <p:animEffect transition="in" filter="fade">
                                      <p:cBhvr>
                                        <p:cTn id="25" dur="50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ECABA0F-5209-49C5-9D18-7210C52569BF}" type="slidenum">
              <a:rPr lang="en-US" altLang="en-US"/>
              <a:pPr/>
              <a:t>46</a:t>
            </a:fld>
            <a:endParaRPr lang="en-US" altLang="en-US"/>
          </a:p>
        </p:txBody>
      </p:sp>
      <p:sp>
        <p:nvSpPr>
          <p:cNvPr id="101378" name="Rectangle 2"/>
          <p:cNvSpPr>
            <a:spLocks noGrp="1" noChangeArrowheads="1"/>
          </p:cNvSpPr>
          <p:nvPr>
            <p:ph type="title"/>
          </p:nvPr>
        </p:nvSpPr>
        <p:spPr/>
        <p:txBody>
          <a:bodyPr/>
          <a:lstStyle/>
          <a:p>
            <a:r>
              <a:rPr lang="en-US" altLang="en-US"/>
              <a:t>SEVENTH BOWL</a:t>
            </a:r>
          </a:p>
        </p:txBody>
      </p:sp>
      <p:sp>
        <p:nvSpPr>
          <p:cNvPr id="101379" name="Rectangle 3"/>
          <p:cNvSpPr>
            <a:spLocks noGrp="1" noChangeArrowheads="1"/>
          </p:cNvSpPr>
          <p:nvPr>
            <p:ph type="body" idx="1"/>
          </p:nvPr>
        </p:nvSpPr>
        <p:spPr>
          <a:xfrm>
            <a:off x="685800" y="1981200"/>
            <a:ext cx="7772400" cy="4419600"/>
          </a:xfrm>
        </p:spPr>
        <p:txBody>
          <a:bodyPr/>
          <a:lstStyle/>
          <a:p>
            <a:r>
              <a:rPr lang="en-US" altLang="en-US" dirty="0"/>
              <a:t>EARTHQUAKE (vv. 18, 19</a:t>
            </a:r>
            <a:r>
              <a:rPr lang="en-US" altLang="en-US" dirty="0" smtClean="0"/>
              <a:t>)</a:t>
            </a:r>
          </a:p>
          <a:p>
            <a:pPr lvl="1"/>
            <a:r>
              <a:rPr lang="en-US" altLang="en-US" dirty="0" smtClean="0"/>
              <a:t>Rome divided into three parts</a:t>
            </a:r>
          </a:p>
          <a:p>
            <a:pPr lvl="1"/>
            <a:r>
              <a:rPr lang="en-US" altLang="en-US" dirty="0" smtClean="0"/>
              <a:t>DESOLATING </a:t>
            </a:r>
            <a:r>
              <a:rPr lang="en-US" altLang="en-US" dirty="0"/>
              <a:t>THE </a:t>
            </a:r>
            <a:r>
              <a:rPr lang="en-US" altLang="en-US" dirty="0" smtClean="0"/>
              <a:t>EMPIRE—”Babylon is Fallen” (14:8)</a:t>
            </a:r>
            <a:endParaRPr lang="en-US" altLang="en-US" dirty="0"/>
          </a:p>
          <a:p>
            <a:pPr lvl="1"/>
            <a:r>
              <a:rPr lang="en-US" altLang="en-US" dirty="0"/>
              <a:t>“But Jesus knew their thoughts, and said to them: ‘Every kingdom divided against itself is brought to desolation, and every city or house divided against itself will not stand.’” (Matt. 12:25</a:t>
            </a:r>
            <a:r>
              <a:rPr lang="en-US" altLang="en-US" dirty="0" smtClean="0"/>
              <a:t>)</a:t>
            </a:r>
            <a:endParaRPr lang="en-US" altLang="en-US" dirty="0"/>
          </a:p>
        </p:txBody>
      </p:sp>
      <p:pic>
        <p:nvPicPr>
          <p:cNvPr id="101380" name="Picture 4" descr="MCj01049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800"/>
            <a:ext cx="1825625" cy="182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6080D87-1B63-4871-8959-D3084BA3AFBA}" type="slidenum">
              <a:rPr lang="en-US" altLang="en-US"/>
              <a:pPr/>
              <a:t>47</a:t>
            </a:fld>
            <a:endParaRPr lang="en-US" altLang="en-US"/>
          </a:p>
        </p:txBody>
      </p:sp>
      <p:sp>
        <p:nvSpPr>
          <p:cNvPr id="102402" name="Rectangle 2"/>
          <p:cNvSpPr>
            <a:spLocks noGrp="1" noChangeArrowheads="1"/>
          </p:cNvSpPr>
          <p:nvPr>
            <p:ph type="title"/>
          </p:nvPr>
        </p:nvSpPr>
        <p:spPr/>
        <p:txBody>
          <a:bodyPr/>
          <a:lstStyle/>
          <a:p>
            <a:r>
              <a:rPr lang="en-US" altLang="en-US"/>
              <a:t>SEVENTH BOWL</a:t>
            </a:r>
          </a:p>
        </p:txBody>
      </p:sp>
      <p:sp>
        <p:nvSpPr>
          <p:cNvPr id="102403" name="Rectangle 3"/>
          <p:cNvSpPr>
            <a:spLocks noGrp="1" noChangeArrowheads="1"/>
          </p:cNvSpPr>
          <p:nvPr>
            <p:ph type="body" idx="1"/>
          </p:nvPr>
        </p:nvSpPr>
        <p:spPr/>
        <p:txBody>
          <a:bodyPr/>
          <a:lstStyle/>
          <a:p>
            <a:r>
              <a:rPr lang="en-US" altLang="en-US"/>
              <a:t>GOD HAD MADE ROME DRINK OF THE CUP OF HIS FIERCENESS </a:t>
            </a:r>
          </a:p>
          <a:p>
            <a:r>
              <a:rPr lang="en-US" altLang="en-US"/>
              <a:t>WHEN DIVIDED, THE NATIONS FELL</a:t>
            </a:r>
          </a:p>
          <a:p>
            <a:r>
              <a:rPr lang="en-US" altLang="en-US"/>
              <a:t>THE WHOLE ANTI-CHRISTIAN SYSTEM HAD CRUMBLED</a:t>
            </a:r>
          </a:p>
          <a:p>
            <a:r>
              <a:rPr lang="en-US" altLang="en-US"/>
              <a:t>FULFILLMENT OF DANIEL 2:44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0A98B5C-4B71-4890-8D7F-8512138FCE4C}" type="slidenum">
              <a:rPr lang="en-US" altLang="en-US"/>
              <a:pPr/>
              <a:t>48</a:t>
            </a:fld>
            <a:endParaRPr lang="en-US" altLang="en-US"/>
          </a:p>
        </p:txBody>
      </p:sp>
      <p:sp>
        <p:nvSpPr>
          <p:cNvPr id="112642" name="Rectangle 2"/>
          <p:cNvSpPr>
            <a:spLocks noGrp="1" noChangeArrowheads="1"/>
          </p:cNvSpPr>
          <p:nvPr>
            <p:ph type="title"/>
          </p:nvPr>
        </p:nvSpPr>
        <p:spPr/>
        <p:txBody>
          <a:bodyPr/>
          <a:lstStyle/>
          <a:p>
            <a:endParaRPr lang="en-US" altLang="en-US"/>
          </a:p>
        </p:txBody>
      </p:sp>
      <p:sp>
        <p:nvSpPr>
          <p:cNvPr id="112643" name="Rectangle 3"/>
          <p:cNvSpPr>
            <a:spLocks noGrp="1" noChangeArrowheads="1"/>
          </p:cNvSpPr>
          <p:nvPr>
            <p:ph type="body" idx="1"/>
          </p:nvPr>
        </p:nvSpPr>
        <p:spPr/>
        <p:txBody>
          <a:bodyPr/>
          <a:lstStyle/>
          <a:p>
            <a:endParaRPr lang="en-US" altLang="en-US"/>
          </a:p>
        </p:txBody>
      </p:sp>
      <p:pic>
        <p:nvPicPr>
          <p:cNvPr id="112644" name="Picture 4" descr="MPj02898300000[1]"/>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45" name="Rectangle 5"/>
          <p:cNvSpPr>
            <a:spLocks noChangeArrowheads="1"/>
          </p:cNvSpPr>
          <p:nvPr/>
        </p:nvSpPr>
        <p:spPr bwMode="auto">
          <a:xfrm>
            <a:off x="685800" y="2416175"/>
            <a:ext cx="79248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800" b="1">
                <a:solidFill>
                  <a:schemeClr val="tx2"/>
                </a:solidFill>
                <a:latin typeface="Arial" charset="0"/>
              </a:defRPr>
            </a:lvl1pPr>
            <a:lvl2pPr algn="ctr">
              <a:defRPr sz="4800" b="1">
                <a:solidFill>
                  <a:schemeClr val="tx2"/>
                </a:solidFill>
                <a:latin typeface="Arial" charset="0"/>
              </a:defRPr>
            </a:lvl2pPr>
            <a:lvl3pPr algn="ctr">
              <a:defRPr sz="4800" b="1">
                <a:solidFill>
                  <a:schemeClr val="tx2"/>
                </a:solidFill>
                <a:latin typeface="Arial" charset="0"/>
              </a:defRPr>
            </a:lvl3pPr>
            <a:lvl4pPr algn="ctr">
              <a:defRPr sz="4800" b="1">
                <a:solidFill>
                  <a:schemeClr val="tx2"/>
                </a:solidFill>
                <a:latin typeface="Arial" charset="0"/>
              </a:defRPr>
            </a:lvl4pPr>
            <a:lvl5pPr algn="ctr">
              <a:defRPr sz="4800" b="1">
                <a:solidFill>
                  <a:schemeClr val="tx2"/>
                </a:solidFill>
                <a:latin typeface="Arial" charset="0"/>
              </a:defRPr>
            </a:lvl5pPr>
            <a:lvl6pPr marL="457200" algn="ctr" fontAlgn="base">
              <a:spcBef>
                <a:spcPct val="0"/>
              </a:spcBef>
              <a:spcAft>
                <a:spcPct val="0"/>
              </a:spcAft>
              <a:defRPr sz="4800" b="1">
                <a:solidFill>
                  <a:schemeClr val="tx2"/>
                </a:solidFill>
                <a:latin typeface="Arial" charset="0"/>
              </a:defRPr>
            </a:lvl6pPr>
            <a:lvl7pPr marL="914400" algn="ctr" fontAlgn="base">
              <a:spcBef>
                <a:spcPct val="0"/>
              </a:spcBef>
              <a:spcAft>
                <a:spcPct val="0"/>
              </a:spcAft>
              <a:defRPr sz="4800" b="1">
                <a:solidFill>
                  <a:schemeClr val="tx2"/>
                </a:solidFill>
                <a:latin typeface="Arial" charset="0"/>
              </a:defRPr>
            </a:lvl7pPr>
            <a:lvl8pPr marL="1371600" algn="ctr" fontAlgn="base">
              <a:spcBef>
                <a:spcPct val="0"/>
              </a:spcBef>
              <a:spcAft>
                <a:spcPct val="0"/>
              </a:spcAft>
              <a:defRPr sz="4800" b="1">
                <a:solidFill>
                  <a:schemeClr val="tx2"/>
                </a:solidFill>
                <a:latin typeface="Arial" charset="0"/>
              </a:defRPr>
            </a:lvl8pPr>
            <a:lvl9pPr marL="1828800" algn="ctr" fontAlgn="base">
              <a:spcBef>
                <a:spcPct val="0"/>
              </a:spcBef>
              <a:spcAft>
                <a:spcPct val="0"/>
              </a:spcAft>
              <a:defRPr sz="4800" b="1">
                <a:solidFill>
                  <a:schemeClr val="tx2"/>
                </a:solidFill>
                <a:latin typeface="Arial" charset="0"/>
              </a:defRPr>
            </a:lvl9pPr>
          </a:lstStyle>
          <a:p>
            <a:r>
              <a:rPr lang="en-US" altLang="en-US" sz="4000" dirty="0">
                <a:solidFill>
                  <a:schemeClr val="bg1"/>
                </a:solidFill>
                <a:effectLst>
                  <a:glow rad="101600">
                    <a:schemeClr val="accent4">
                      <a:lumMod val="10000"/>
                      <a:alpha val="60000"/>
                    </a:schemeClr>
                  </a:glow>
                  <a:outerShdw blurRad="38100" dist="38100" dir="2700000" algn="tl">
                    <a:srgbClr val="000000">
                      <a:alpha val="43137"/>
                    </a:srgbClr>
                  </a:outerShdw>
                </a:effectLst>
              </a:rPr>
              <a:t>“And in the days of these kings the God of heaven will set up a kingdom which shall never be destroyed; and the kingdom shall not be left to other people; </a:t>
            </a:r>
            <a:r>
              <a:rPr lang="en-US" altLang="en-US" sz="4000" b="0" i="1" dirty="0">
                <a:solidFill>
                  <a:schemeClr val="bg1"/>
                </a:solidFill>
                <a:effectLst>
                  <a:glow rad="101600">
                    <a:schemeClr val="accent4">
                      <a:lumMod val="10000"/>
                      <a:alpha val="60000"/>
                    </a:schemeClr>
                  </a:glow>
                  <a:outerShdw blurRad="38100" dist="38100" dir="2700000" algn="tl">
                    <a:srgbClr val="000000">
                      <a:alpha val="43137"/>
                    </a:srgbClr>
                  </a:outerShdw>
                </a:effectLst>
              </a:rPr>
              <a:t>it shall break in pieces and consume all these kingdoms</a:t>
            </a:r>
            <a:r>
              <a:rPr lang="en-US" altLang="en-US" sz="4000" dirty="0">
                <a:solidFill>
                  <a:schemeClr val="bg1"/>
                </a:solidFill>
                <a:effectLst>
                  <a:glow rad="101600">
                    <a:schemeClr val="accent4">
                      <a:lumMod val="10000"/>
                      <a:alpha val="60000"/>
                    </a:schemeClr>
                  </a:glow>
                  <a:outerShdw blurRad="38100" dist="38100" dir="2700000" algn="tl">
                    <a:srgbClr val="000000">
                      <a:alpha val="43137"/>
                    </a:srgbClr>
                  </a:outerShdw>
                </a:effectLst>
              </a:rPr>
              <a:t>, and it shall stand forever”</a:t>
            </a:r>
            <a:br>
              <a:rPr lang="en-US" altLang="en-US" sz="4000" dirty="0">
                <a:solidFill>
                  <a:schemeClr val="bg1"/>
                </a:solidFill>
                <a:effectLst>
                  <a:glow rad="101600">
                    <a:schemeClr val="accent4">
                      <a:lumMod val="10000"/>
                      <a:alpha val="60000"/>
                    </a:schemeClr>
                  </a:glow>
                  <a:outerShdw blurRad="38100" dist="38100" dir="2700000" algn="tl">
                    <a:srgbClr val="000000">
                      <a:alpha val="43137"/>
                    </a:srgbClr>
                  </a:outerShdw>
                </a:effectLst>
              </a:rPr>
            </a:br>
            <a:r>
              <a:rPr lang="en-US" altLang="en-US" sz="4000" i="1" dirty="0">
                <a:solidFill>
                  <a:schemeClr val="bg1"/>
                </a:solidFill>
                <a:effectLst>
                  <a:glow rad="101600">
                    <a:schemeClr val="accent4">
                      <a:lumMod val="10000"/>
                      <a:alpha val="60000"/>
                    </a:schemeClr>
                  </a:glow>
                  <a:outerShdw blurRad="38100" dist="38100" dir="2700000" algn="tl">
                    <a:srgbClr val="000000">
                      <a:alpha val="43137"/>
                    </a:srgbClr>
                  </a:outerShdw>
                </a:effectLst>
              </a:rPr>
              <a:t>Daniel 2:44</a:t>
            </a:r>
          </a:p>
        </p:txBody>
      </p:sp>
      <p:sp>
        <p:nvSpPr>
          <p:cNvPr id="112646" name="Line 6"/>
          <p:cNvSpPr>
            <a:spLocks noChangeShapeType="1"/>
          </p:cNvSpPr>
          <p:nvPr/>
        </p:nvSpPr>
        <p:spPr bwMode="auto">
          <a:xfrm>
            <a:off x="1524000" y="6096000"/>
            <a:ext cx="6172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7D985A-26C3-4B5E-BBE8-061597805DBC}" type="slidenum">
              <a:rPr lang="en-US" altLang="en-US"/>
              <a:pPr/>
              <a:t>49</a:t>
            </a:fld>
            <a:endParaRPr lang="en-US" altLang="en-US"/>
          </a:p>
        </p:txBody>
      </p:sp>
      <p:pic>
        <p:nvPicPr>
          <p:cNvPr id="103430" name="Picture 6" descr="MPj040122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0"/>
            <a:ext cx="3914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5486400" y="609600"/>
            <a:ext cx="3657600" cy="1143000"/>
          </a:xfrm>
        </p:spPr>
        <p:txBody>
          <a:bodyPr/>
          <a:lstStyle/>
          <a:p>
            <a:r>
              <a:rPr lang="en-US" altLang="en-US" sz="4400" dirty="0">
                <a:effectLst>
                  <a:outerShdw blurRad="38100" dist="38100" dir="2700000" algn="tl">
                    <a:srgbClr val="000000">
                      <a:alpha val="43137"/>
                    </a:srgbClr>
                  </a:outerShdw>
                </a:effectLst>
              </a:rPr>
              <a:t>ISLANDS &amp; MOUNTAINS</a:t>
            </a:r>
          </a:p>
        </p:txBody>
      </p:sp>
      <p:sp>
        <p:nvSpPr>
          <p:cNvPr id="103428" name="Text Box 4"/>
          <p:cNvSpPr txBox="1">
            <a:spLocks noChangeArrowheads="1"/>
          </p:cNvSpPr>
          <p:nvPr/>
        </p:nvSpPr>
        <p:spPr bwMode="auto">
          <a:xfrm>
            <a:off x="0" y="0"/>
            <a:ext cx="52578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800" b="1" dirty="0"/>
              <a:t>The islands fled and the mountains </a:t>
            </a:r>
            <a:r>
              <a:rPr lang="en-US" altLang="en-US" sz="2800" b="1" dirty="0" smtClean="0"/>
              <a:t>(strength</a:t>
            </a:r>
            <a:r>
              <a:rPr lang="en-US" altLang="en-US" sz="2800" b="1" dirty="0"/>
              <a:t>) were not found. There was no place of refuge. God “exceedingly” plagued Rome. He took away their health, their water, their pleasure; he scorched them and flung 100 pound hailstones on top of them. All that the people continued to do is curse God (16:21), but their eternal lot is found near the end of the book in the eternal lake of fire.</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FA0F80E-B41D-4AB2-B5EB-44BFA154B5C4}" type="slidenum">
              <a:rPr lang="en-US" altLang="en-US"/>
              <a:pPr/>
              <a:t>5</a:t>
            </a:fld>
            <a:endParaRPr lang="en-US" altLang="en-US"/>
          </a:p>
        </p:txBody>
      </p:sp>
      <p:sp>
        <p:nvSpPr>
          <p:cNvPr id="11266" name="Rectangle 2"/>
          <p:cNvSpPr>
            <a:spLocks noGrp="1" noChangeArrowheads="1"/>
          </p:cNvSpPr>
          <p:nvPr>
            <p:ph type="title"/>
          </p:nvPr>
        </p:nvSpPr>
        <p:spPr/>
        <p:txBody>
          <a:bodyPr/>
          <a:lstStyle/>
          <a:p>
            <a:r>
              <a:rPr lang="en-US" altLang="en-US"/>
              <a:t>VICTORIOUS SAINTS (15:2-4)</a:t>
            </a:r>
          </a:p>
        </p:txBody>
      </p:sp>
      <p:sp>
        <p:nvSpPr>
          <p:cNvPr id="11267" name="Rectangle 3"/>
          <p:cNvSpPr>
            <a:spLocks noGrp="1" noChangeArrowheads="1"/>
          </p:cNvSpPr>
          <p:nvPr>
            <p:ph type="body" idx="1"/>
          </p:nvPr>
        </p:nvSpPr>
        <p:spPr>
          <a:xfrm>
            <a:off x="457200" y="2133600"/>
            <a:ext cx="8686800" cy="4724400"/>
          </a:xfrm>
        </p:spPr>
        <p:txBody>
          <a:bodyPr/>
          <a:lstStyle/>
          <a:p>
            <a:pPr>
              <a:lnSpc>
                <a:spcPct val="90000"/>
              </a:lnSpc>
            </a:pPr>
            <a:r>
              <a:rPr lang="en-US" altLang="en-US" dirty="0" smtClean="0"/>
              <a:t>“SEA </a:t>
            </a:r>
            <a:r>
              <a:rPr lang="en-US" altLang="en-US" dirty="0"/>
              <a:t>OF </a:t>
            </a:r>
            <a:r>
              <a:rPr lang="en-US" altLang="en-US" dirty="0" smtClean="0"/>
              <a:t>GLASS”</a:t>
            </a:r>
            <a:endParaRPr lang="en-US" altLang="en-US" dirty="0"/>
          </a:p>
          <a:p>
            <a:pPr lvl="1">
              <a:lnSpc>
                <a:spcPct val="90000"/>
              </a:lnSpc>
            </a:pPr>
            <a:r>
              <a:rPr lang="en-US" altLang="en-US" dirty="0"/>
              <a:t>NOT LITERAL</a:t>
            </a:r>
          </a:p>
          <a:p>
            <a:pPr lvl="1">
              <a:lnSpc>
                <a:spcPct val="90000"/>
              </a:lnSpc>
            </a:pPr>
            <a:r>
              <a:rPr lang="en-US" altLang="en-US" dirty="0"/>
              <a:t>SYMBOLIC OF </a:t>
            </a:r>
            <a:r>
              <a:rPr lang="en-US" altLang="en-US" dirty="0" smtClean="0"/>
              <a:t>THE BARRIER BEFORE HEAVEN </a:t>
            </a:r>
            <a:r>
              <a:rPr lang="en-US" altLang="en-US" dirty="0"/>
              <a:t>(</a:t>
            </a:r>
            <a:r>
              <a:rPr lang="en-US" altLang="en-US" dirty="0" smtClean="0"/>
              <a:t>4:6; 21:18</a:t>
            </a:r>
            <a:r>
              <a:rPr lang="en-US" altLang="en-US" dirty="0"/>
              <a:t>)</a:t>
            </a:r>
          </a:p>
          <a:p>
            <a:pPr>
              <a:lnSpc>
                <a:spcPct val="90000"/>
              </a:lnSpc>
            </a:pPr>
            <a:r>
              <a:rPr lang="en-US" altLang="en-US" dirty="0"/>
              <a:t>“MINGLED </a:t>
            </a:r>
            <a:r>
              <a:rPr lang="en-US" altLang="en-US" dirty="0" smtClean="0"/>
              <a:t>WITH FIRE”</a:t>
            </a:r>
            <a:endParaRPr lang="en-US" altLang="en-US" dirty="0"/>
          </a:p>
          <a:p>
            <a:pPr lvl="1">
              <a:lnSpc>
                <a:spcPct val="90000"/>
              </a:lnSpc>
            </a:pPr>
            <a:r>
              <a:rPr lang="en-US" altLang="en-US" dirty="0"/>
              <a:t>PERHAPS OF THE SAINTS WHO ENDURED THE FIERY TESTING ON EARTH (1 Pet. 1:7; 4:12)</a:t>
            </a:r>
          </a:p>
          <a:p>
            <a:pPr lvl="2">
              <a:lnSpc>
                <a:spcPct val="90000"/>
              </a:lnSpc>
            </a:pPr>
            <a:r>
              <a:rPr lang="en-US" altLang="en-US" dirty="0" smtClean="0"/>
              <a:t>…OR </a:t>
            </a:r>
            <a:r>
              <a:rPr lang="en-US" altLang="en-US" dirty="0"/>
              <a:t>THE NATURE OF GOD </a:t>
            </a:r>
            <a:r>
              <a:rPr lang="en-US" altLang="en-US" dirty="0" smtClean="0"/>
              <a:t>(Deut. </a:t>
            </a:r>
            <a:r>
              <a:rPr lang="en-US" altLang="en-US" dirty="0"/>
              <a:t>4:24)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Applications?</a:t>
            </a:r>
            <a:endParaRPr lang="en-US" dirty="0"/>
          </a:p>
        </p:txBody>
      </p:sp>
      <p:sp>
        <p:nvSpPr>
          <p:cNvPr id="3" name="Slide Number Placeholder 2"/>
          <p:cNvSpPr>
            <a:spLocks noGrp="1"/>
          </p:cNvSpPr>
          <p:nvPr>
            <p:ph type="sldNum" sz="quarter" idx="12"/>
          </p:nvPr>
        </p:nvSpPr>
        <p:spPr/>
        <p:txBody>
          <a:bodyPr/>
          <a:lstStyle/>
          <a:p>
            <a:fld id="{B938FD5C-6B93-4B23-BF04-A439A639C09A}" type="slidenum">
              <a:rPr lang="en-US" altLang="en-US" smtClean="0"/>
              <a:pPr/>
              <a:t>50</a:t>
            </a:fld>
            <a:endParaRPr lang="en-US" altLang="en-US"/>
          </a:p>
        </p:txBody>
      </p:sp>
    </p:spTree>
    <p:extLst>
      <p:ext uri="{BB962C8B-B14F-4D97-AF65-F5344CB8AC3E}">
        <p14:creationId xmlns:p14="http://schemas.microsoft.com/office/powerpoint/2010/main" val="3433939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Applications:</a:t>
            </a:r>
            <a:endParaRPr lang="en-US"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ü"/>
            </a:pPr>
            <a:r>
              <a:rPr lang="en-US" dirty="0" smtClean="0"/>
              <a:t>Rejecting God’s mercy and discipline results in a hardening of the heart (16:9, 11, 21)</a:t>
            </a:r>
          </a:p>
          <a:p>
            <a:pPr>
              <a:buFont typeface="Wingdings" panose="05000000000000000000" pitchFamily="2" charset="2"/>
              <a:buChar char="ü"/>
            </a:pPr>
            <a:r>
              <a:rPr lang="en-US" dirty="0"/>
              <a:t>“It is a fearful thing to fall into the hands of the living </a:t>
            </a:r>
            <a:r>
              <a:rPr lang="en-US" dirty="0" smtClean="0"/>
              <a:t>God” (Heb. 10:31)</a:t>
            </a:r>
          </a:p>
          <a:p>
            <a:pPr>
              <a:buFont typeface="Wingdings" panose="05000000000000000000" pitchFamily="2" charset="2"/>
              <a:buChar char="ü"/>
            </a:pPr>
            <a:r>
              <a:rPr lang="en-US" dirty="0" smtClean="0"/>
              <a:t>How terrible it is to have God remember our sins in judgment!</a:t>
            </a:r>
          </a:p>
        </p:txBody>
      </p:sp>
      <p:sp>
        <p:nvSpPr>
          <p:cNvPr id="3" name="Slide Number Placeholder 2"/>
          <p:cNvSpPr>
            <a:spLocks noGrp="1"/>
          </p:cNvSpPr>
          <p:nvPr>
            <p:ph type="sldNum" sz="quarter" idx="12"/>
          </p:nvPr>
        </p:nvSpPr>
        <p:spPr/>
        <p:txBody>
          <a:bodyPr/>
          <a:lstStyle/>
          <a:p>
            <a:fld id="{B938FD5C-6B93-4B23-BF04-A439A639C09A}" type="slidenum">
              <a:rPr lang="en-US" altLang="en-US" smtClean="0"/>
              <a:pPr/>
              <a:t>51</a:t>
            </a:fld>
            <a:endParaRPr lang="en-US" altLang="en-US"/>
          </a:p>
        </p:txBody>
      </p:sp>
    </p:spTree>
    <p:extLst>
      <p:ext uri="{BB962C8B-B14F-4D97-AF65-F5344CB8AC3E}">
        <p14:creationId xmlns:p14="http://schemas.microsoft.com/office/powerpoint/2010/main" val="2655615328"/>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Applications:</a:t>
            </a:r>
            <a:endParaRPr lang="en-US"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ü"/>
            </a:pPr>
            <a:r>
              <a:rPr lang="en-US" dirty="0" smtClean="0"/>
              <a:t>God’s punishments are just (Rev. 16:3-7)</a:t>
            </a:r>
          </a:p>
          <a:p>
            <a:pPr>
              <a:buFont typeface="Wingdings" panose="05000000000000000000" pitchFamily="2" charset="2"/>
              <a:buChar char="ü"/>
            </a:pPr>
            <a:r>
              <a:rPr lang="en-US" dirty="0" smtClean="0"/>
              <a:t>Blaspheming God is the wrong prayer when disciplined</a:t>
            </a:r>
          </a:p>
          <a:p>
            <a:pPr>
              <a:buFont typeface="Wingdings" panose="05000000000000000000" pitchFamily="2" charset="2"/>
              <a:buChar char="ü"/>
            </a:pPr>
            <a:r>
              <a:rPr lang="en-US" dirty="0" smtClean="0"/>
              <a:t>God is not mocked</a:t>
            </a:r>
            <a:endParaRPr lang="en-US" dirty="0"/>
          </a:p>
        </p:txBody>
      </p:sp>
      <p:sp>
        <p:nvSpPr>
          <p:cNvPr id="3" name="Slide Number Placeholder 2"/>
          <p:cNvSpPr>
            <a:spLocks noGrp="1"/>
          </p:cNvSpPr>
          <p:nvPr>
            <p:ph type="sldNum" sz="quarter" idx="12"/>
          </p:nvPr>
        </p:nvSpPr>
        <p:spPr/>
        <p:txBody>
          <a:bodyPr/>
          <a:lstStyle/>
          <a:p>
            <a:fld id="{B938FD5C-6B93-4B23-BF04-A439A639C09A}" type="slidenum">
              <a:rPr lang="en-US" altLang="en-US" smtClean="0"/>
              <a:pPr/>
              <a:t>52</a:t>
            </a:fld>
            <a:endParaRPr lang="en-US" altLang="en-US"/>
          </a:p>
        </p:txBody>
      </p:sp>
    </p:spTree>
    <p:extLst>
      <p:ext uri="{BB962C8B-B14F-4D97-AF65-F5344CB8AC3E}">
        <p14:creationId xmlns:p14="http://schemas.microsoft.com/office/powerpoint/2010/main" val="265561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F16EBE-611E-455C-B781-FF78B9756C48}" type="slidenum">
              <a:rPr lang="en-US" altLang="en-US"/>
              <a:pPr/>
              <a:t>6</a:t>
            </a:fld>
            <a:endParaRPr lang="en-US" altLang="en-US"/>
          </a:p>
        </p:txBody>
      </p:sp>
      <p:sp>
        <p:nvSpPr>
          <p:cNvPr id="12290" name="Rectangle 2"/>
          <p:cNvSpPr>
            <a:spLocks noGrp="1" noChangeArrowheads="1"/>
          </p:cNvSpPr>
          <p:nvPr>
            <p:ph type="title"/>
          </p:nvPr>
        </p:nvSpPr>
        <p:spPr/>
        <p:txBody>
          <a:bodyPr/>
          <a:lstStyle/>
          <a:p>
            <a:r>
              <a:rPr lang="en-US" altLang="en-US" dirty="0"/>
              <a:t>SAINTS HAVE THE </a:t>
            </a:r>
            <a:r>
              <a:rPr lang="en-US" altLang="en-US" dirty="0" smtClean="0"/>
              <a:t>VICTORY!</a:t>
            </a:r>
            <a:endParaRPr lang="en-US" altLang="en-US" dirty="0"/>
          </a:p>
        </p:txBody>
      </p:sp>
      <p:sp>
        <p:nvSpPr>
          <p:cNvPr id="12291" name="Rectangle 3"/>
          <p:cNvSpPr>
            <a:spLocks noGrp="1" noChangeArrowheads="1"/>
          </p:cNvSpPr>
          <p:nvPr>
            <p:ph type="body" idx="1"/>
          </p:nvPr>
        </p:nvSpPr>
        <p:spPr/>
        <p:txBody>
          <a:bodyPr/>
          <a:lstStyle/>
          <a:p>
            <a:r>
              <a:rPr lang="en-US" altLang="en-US"/>
              <a:t>NO ONE ELSE IN N.T. CAN HAVE THE VICTORY EXCEPT THE SAINTS</a:t>
            </a:r>
          </a:p>
          <a:p>
            <a:r>
              <a:rPr lang="en-US" altLang="en-US"/>
              <a:t>THE POINT OF THE ENTIRE BIBLE!</a:t>
            </a:r>
          </a:p>
          <a:p>
            <a:pPr lvl="1"/>
            <a:r>
              <a:rPr lang="en-US" altLang="en-US"/>
              <a:t>those redeemed have the victory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E3D6EF1C-7EB4-437D-8357-CEEE86B951ED}" type="slidenum">
              <a:rPr lang="en-US" altLang="en-US"/>
              <a:pPr/>
              <a:t>7</a:t>
            </a:fld>
            <a:endParaRPr lang="en-US" altLang="en-US"/>
          </a:p>
        </p:txBody>
      </p:sp>
      <p:sp>
        <p:nvSpPr>
          <p:cNvPr id="13316" name="Text Box 4"/>
          <p:cNvSpPr txBox="1">
            <a:spLocks noChangeArrowheads="1"/>
          </p:cNvSpPr>
          <p:nvPr/>
        </p:nvSpPr>
        <p:spPr bwMode="auto">
          <a:xfrm>
            <a:off x="533400" y="324445"/>
            <a:ext cx="8229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4800" b="1" dirty="0">
                <a:latin typeface="Arno Pro Smbd Subhead" pitchFamily="18" charset="0"/>
              </a:rPr>
              <a:t>If we </a:t>
            </a:r>
            <a:r>
              <a:rPr lang="en-US" altLang="en-US" sz="4800" b="1" dirty="0" smtClean="0">
                <a:latin typeface="Arno Pro Smbd Subhead" pitchFamily="18" charset="0"/>
              </a:rPr>
              <a:t>gain </a:t>
            </a:r>
            <a:r>
              <a:rPr lang="en-US" altLang="en-US" sz="4800" b="1" dirty="0">
                <a:latin typeface="Arno Pro Smbd Subhead" pitchFamily="18" charset="0"/>
              </a:rPr>
              <a:t>victory in business, sports, family life, and in </a:t>
            </a:r>
            <a:r>
              <a:rPr lang="en-US" altLang="en-US" sz="4800" b="1" dirty="0" smtClean="0">
                <a:latin typeface="Arno Pro Smbd Subhead" pitchFamily="18" charset="0"/>
              </a:rPr>
              <a:t>social areas, </a:t>
            </a:r>
            <a:r>
              <a:rPr lang="en-US" altLang="en-US" sz="4800" b="1" dirty="0">
                <a:latin typeface="Arno Pro Smbd Subhead" pitchFamily="18" charset="0"/>
              </a:rPr>
              <a:t>yet fail in the conquest against our soul, we are </a:t>
            </a:r>
            <a:r>
              <a:rPr lang="en-US" altLang="en-US" sz="4800" b="1" i="1" dirty="0">
                <a:latin typeface="Arno Pro Smbd Subhead" pitchFamily="18" charset="0"/>
              </a:rPr>
              <a:t>losers</a:t>
            </a:r>
            <a:r>
              <a:rPr lang="en-US" altLang="en-US" sz="4800" b="1" dirty="0">
                <a:latin typeface="Arno Pro Smbd Subhead" pitchFamily="18" charset="0"/>
              </a:rPr>
              <a:t> and not </a:t>
            </a:r>
            <a:r>
              <a:rPr lang="en-US" altLang="en-US" sz="4800" b="1" i="1" dirty="0" smtClean="0">
                <a:latin typeface="Arno Pro Smbd Subhead" pitchFamily="18" charset="0"/>
              </a:rPr>
              <a:t>winners</a:t>
            </a:r>
            <a:r>
              <a:rPr lang="en-US" altLang="en-US" sz="4800" b="1" dirty="0">
                <a:latin typeface="Arno Pro Smbd Subhead" pitchFamily="18" charset="0"/>
              </a:rPr>
              <a:t>!</a:t>
            </a:r>
            <a:r>
              <a:rPr lang="en-US" altLang="en-US" sz="4800" b="1" dirty="0" smtClean="0">
                <a:latin typeface="Arno Pro Smbd Subhead" pitchFamily="18" charset="0"/>
              </a:rPr>
              <a:t> </a:t>
            </a:r>
            <a:endParaRPr lang="en-US" altLang="en-US" sz="4800" b="1" dirty="0">
              <a:latin typeface="Arno Pro Smbd Subhead" pitchFamily="18" charset="0"/>
            </a:endParaRPr>
          </a:p>
          <a:p>
            <a:pPr algn="ctr" eaLnBrk="0" hangingPunct="0">
              <a:spcBef>
                <a:spcPct val="50000"/>
              </a:spcBef>
            </a:pPr>
            <a:r>
              <a:rPr lang="en-US" altLang="en-US" sz="4800" b="1" dirty="0">
                <a:latin typeface="Arno Pro Smbd Subhead" pitchFamily="18" charset="0"/>
              </a:rPr>
              <a:t>These saints </a:t>
            </a:r>
            <a:r>
              <a:rPr lang="en-US" altLang="en-US" sz="4800" b="1" dirty="0" smtClean="0">
                <a:solidFill>
                  <a:srgbClr val="FFFF00"/>
                </a:solidFill>
                <a:latin typeface="Arno Pro Smbd Subhead" pitchFamily="18" charset="0"/>
              </a:rPr>
              <a:t>OVERCAME</a:t>
            </a:r>
            <a:r>
              <a:rPr lang="en-US" altLang="en-US" sz="4800" b="1" dirty="0" smtClean="0">
                <a:latin typeface="Arno Pro Smbd Subhead" pitchFamily="18" charset="0"/>
              </a:rPr>
              <a:t> the </a:t>
            </a:r>
            <a:r>
              <a:rPr lang="en-US" altLang="en-US" sz="4800" b="1" dirty="0">
                <a:latin typeface="Arno Pro Smbd Subhead" pitchFamily="18" charset="0"/>
              </a:rPr>
              <a:t>beast, the image, the mark, and the number! </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Significance of Worship</a:t>
            </a:r>
            <a:endParaRPr lang="en-US" dirty="0"/>
          </a:p>
        </p:txBody>
      </p:sp>
      <p:sp>
        <p:nvSpPr>
          <p:cNvPr id="4" name="Content Placeholder 3"/>
          <p:cNvSpPr>
            <a:spLocks noGrp="1"/>
          </p:cNvSpPr>
          <p:nvPr>
            <p:ph idx="1"/>
          </p:nvPr>
        </p:nvSpPr>
        <p:spPr/>
        <p:txBody>
          <a:bodyPr/>
          <a:lstStyle/>
          <a:p>
            <a:r>
              <a:rPr lang="en-US" dirty="0" smtClean="0"/>
              <a:t>Question 2</a:t>
            </a:r>
          </a:p>
          <a:p>
            <a:r>
              <a:rPr lang="en-US" dirty="0" smtClean="0"/>
              <a:t>Many believe worship is a waste of time</a:t>
            </a:r>
          </a:p>
          <a:p>
            <a:r>
              <a:rPr lang="en-US" dirty="0" smtClean="0"/>
              <a:t>Revelation emphasizes worship as the key to faithfulness to God and working against the world’s problems</a:t>
            </a:r>
          </a:p>
          <a:p>
            <a:pPr lvl="1"/>
            <a:r>
              <a:rPr lang="en-US" dirty="0" smtClean="0"/>
              <a:t>Preparing for the seals (4:8-11; 5:8-14)</a:t>
            </a:r>
          </a:p>
          <a:p>
            <a:pPr lvl="1"/>
            <a:r>
              <a:rPr lang="en-US" dirty="0" smtClean="0"/>
              <a:t>Before the trumpets (8:3, 4)</a:t>
            </a:r>
          </a:p>
          <a:p>
            <a:pPr lvl="1"/>
            <a:r>
              <a:rPr lang="en-US" dirty="0" smtClean="0"/>
              <a:t>Before the bowls (15:3, 4)</a:t>
            </a:r>
            <a:endParaRPr lang="en-US" dirty="0"/>
          </a:p>
        </p:txBody>
      </p:sp>
      <p:sp>
        <p:nvSpPr>
          <p:cNvPr id="2" name="Slide Number Placeholder 1"/>
          <p:cNvSpPr>
            <a:spLocks noGrp="1"/>
          </p:cNvSpPr>
          <p:nvPr>
            <p:ph type="sldNum" sz="quarter" idx="12"/>
          </p:nvPr>
        </p:nvSpPr>
        <p:spPr/>
        <p:txBody>
          <a:bodyPr/>
          <a:lstStyle/>
          <a:p>
            <a:fld id="{0642B02D-7B3B-4EB3-9F15-D9D9AEF1D340}" type="slidenum">
              <a:rPr lang="en-US" altLang="en-US" smtClean="0"/>
              <a:pPr/>
              <a:t>8</a:t>
            </a:fld>
            <a:endParaRPr lang="en-US" altLang="en-US"/>
          </a:p>
        </p:txBody>
      </p:sp>
    </p:spTree>
    <p:extLst>
      <p:ext uri="{BB962C8B-B14F-4D97-AF65-F5344CB8AC3E}">
        <p14:creationId xmlns:p14="http://schemas.microsoft.com/office/powerpoint/2010/main" val="2998432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SAINTS SING</a:t>
            </a:r>
          </a:p>
        </p:txBody>
      </p:sp>
      <p:sp>
        <p:nvSpPr>
          <p:cNvPr id="14339" name="Rectangle 3"/>
          <p:cNvSpPr>
            <a:spLocks noGrp="1" noChangeArrowheads="1"/>
          </p:cNvSpPr>
          <p:nvPr>
            <p:ph idx="1"/>
          </p:nvPr>
        </p:nvSpPr>
        <p:spPr>
          <a:xfrm>
            <a:off x="685800" y="1981200"/>
            <a:ext cx="7772400" cy="4648200"/>
          </a:xfrm>
        </p:spPr>
        <p:txBody>
          <a:bodyPr>
            <a:normAutofit/>
          </a:bodyPr>
          <a:lstStyle/>
          <a:p>
            <a:pPr>
              <a:lnSpc>
                <a:spcPct val="90000"/>
              </a:lnSpc>
            </a:pPr>
            <a:r>
              <a:rPr lang="en-US" altLang="en-US" dirty="0" smtClean="0"/>
              <a:t>SONG </a:t>
            </a:r>
            <a:r>
              <a:rPr lang="en-US" altLang="en-US" dirty="0"/>
              <a:t>OF </a:t>
            </a:r>
            <a:r>
              <a:rPr lang="en-US" altLang="en-US" dirty="0" smtClean="0"/>
              <a:t>MOSES? </a:t>
            </a:r>
            <a:r>
              <a:rPr lang="en-US" altLang="en-US" dirty="0"/>
              <a:t>(question 3)</a:t>
            </a:r>
          </a:p>
          <a:p>
            <a:pPr lvl="1">
              <a:lnSpc>
                <a:spcPct val="90000"/>
              </a:lnSpc>
            </a:pPr>
            <a:r>
              <a:rPr lang="en-US" altLang="en-US" dirty="0" smtClean="0"/>
              <a:t>Overcoming Egypt, deliverance, salvation (Exodus 14:31-15:3, 13</a:t>
            </a:r>
            <a:r>
              <a:rPr lang="en-US" altLang="en-US" dirty="0"/>
              <a:t>)</a:t>
            </a:r>
            <a:endParaRPr lang="en-US" altLang="en-US" dirty="0" smtClean="0"/>
          </a:p>
          <a:p>
            <a:pPr>
              <a:lnSpc>
                <a:spcPct val="90000"/>
              </a:lnSpc>
            </a:pPr>
            <a:r>
              <a:rPr lang="en-US" altLang="en-US" dirty="0" smtClean="0"/>
              <a:t>Song of the lamb? (Question 4)</a:t>
            </a:r>
          </a:p>
          <a:p>
            <a:pPr lvl="1">
              <a:lnSpc>
                <a:spcPct val="90000"/>
              </a:lnSpc>
            </a:pPr>
            <a:r>
              <a:rPr lang="en-US" altLang="en-US" dirty="0" smtClean="0"/>
              <a:t>Redemption from sin</a:t>
            </a:r>
          </a:p>
          <a:p>
            <a:pPr lvl="1">
              <a:lnSpc>
                <a:spcPct val="90000"/>
              </a:lnSpc>
            </a:pPr>
            <a:r>
              <a:rPr lang="en-US" altLang="en-US" dirty="0" smtClean="0"/>
              <a:t>Victory over the beast (12:11; 14:3)</a:t>
            </a:r>
          </a:p>
          <a:p>
            <a:pPr>
              <a:lnSpc>
                <a:spcPct val="90000"/>
              </a:lnSpc>
            </a:pPr>
            <a:r>
              <a:rPr lang="en-US" altLang="en-US" dirty="0" smtClean="0"/>
              <a:t>Focus of song is on the Lord!</a:t>
            </a:r>
          </a:p>
          <a:p>
            <a:pPr lvl="1">
              <a:lnSpc>
                <a:spcPct val="90000"/>
              </a:lnSpc>
            </a:pPr>
            <a:r>
              <a:rPr lang="en-US" altLang="en-US" dirty="0" smtClean="0"/>
              <a:t>No self-focus</a:t>
            </a:r>
            <a:endParaRPr lang="en-US" altLang="en-US" dirty="0"/>
          </a:p>
        </p:txBody>
      </p:sp>
      <p:sp>
        <p:nvSpPr>
          <p:cNvPr id="7" name="Slide Number Placeholder 6"/>
          <p:cNvSpPr>
            <a:spLocks noGrp="1"/>
          </p:cNvSpPr>
          <p:nvPr>
            <p:ph type="sldNum" sz="quarter" idx="12"/>
          </p:nvPr>
        </p:nvSpPr>
        <p:spPr/>
        <p:txBody>
          <a:bodyPr/>
          <a:lstStyle/>
          <a:p>
            <a:fld id="{3D161B30-EFF8-495C-9CFD-D1FCA51B24E7}" type="slidenum">
              <a:rPr lang="en-US" altLang="en-US"/>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fade">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500"/>
                                        <p:tgtEl>
                                          <p:spTgt spid="14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500"/>
                                        <p:tgtEl>
                                          <p:spTgt spid="14339">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339">
                                            <p:txEl>
                                              <p:pRg st="6" end="6"/>
                                            </p:txEl>
                                          </p:spTgt>
                                        </p:tgtEl>
                                        <p:attrNameLst>
                                          <p:attrName>style.visibility</p:attrName>
                                        </p:attrNameLst>
                                      </p:cBhvr>
                                      <p:to>
                                        <p:strVal val="visible"/>
                                      </p:to>
                                    </p:set>
                                    <p:animEffect transition="in" filter="fade">
                                      <p:cBhvr>
                                        <p:cTn id="30"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theme/theme1.xml><?xml version="1.0" encoding="utf-8"?>
<a:theme xmlns:a="http://schemas.openxmlformats.org/drawingml/2006/main" name="PT LightBlue018A">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PT LightBlue018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T LightBlue01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T LightBlue01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T LightBlue01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T LightBlue01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T LightBlue01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T LightBlue01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T LightBlue01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 LightBlue018A</Template>
  <TotalTime>1385</TotalTime>
  <Words>2589</Words>
  <Application>Microsoft Office PowerPoint</Application>
  <PresentationFormat>On-screen Show (4:3)</PresentationFormat>
  <Paragraphs>396</Paragraphs>
  <Slides>52</Slides>
  <Notes>30</Notes>
  <HiddenSlides>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52</vt:i4>
      </vt:variant>
    </vt:vector>
  </HeadingPairs>
  <TitlesOfParts>
    <vt:vector size="67" baseType="lpstr">
      <vt:lpstr>Arial</vt:lpstr>
      <vt:lpstr>Impact</vt:lpstr>
      <vt:lpstr>Wingdings</vt:lpstr>
      <vt:lpstr>Berlin Sans FB Demi</vt:lpstr>
      <vt:lpstr>Arno Pro Smbd Subhead</vt:lpstr>
      <vt:lpstr>Exotc350 Bd BT</vt:lpstr>
      <vt:lpstr>Adobe Gothic Std B</vt:lpstr>
      <vt:lpstr>Backfire</vt:lpstr>
      <vt:lpstr>Bell Gothic Std Black</vt:lpstr>
      <vt:lpstr>After Shok</vt:lpstr>
      <vt:lpstr>Arial Black</vt:lpstr>
      <vt:lpstr>Eras Medium ITC</vt:lpstr>
      <vt:lpstr>Bell Gothic Std Light</vt:lpstr>
      <vt:lpstr>Babylon Industrial</vt:lpstr>
      <vt:lpstr>PT LightBlue018A</vt:lpstr>
      <vt:lpstr>REVELATION 15-16</vt:lpstr>
      <vt:lpstr>PRELIMINARY NOTES</vt:lpstr>
      <vt:lpstr>Outline of What is to Come:</vt:lpstr>
      <vt:lpstr>15:1 (the last plagues)</vt:lpstr>
      <vt:lpstr>VICTORIOUS SAINTS (15:2-4)</vt:lpstr>
      <vt:lpstr>SAINTS HAVE THE VICTORY!</vt:lpstr>
      <vt:lpstr>PowerPoint Presentation</vt:lpstr>
      <vt:lpstr>The Significance of Worship</vt:lpstr>
      <vt:lpstr>SAINTS SING</vt:lpstr>
      <vt:lpstr>REVELATION 14:4</vt:lpstr>
      <vt:lpstr>“Great and Marvelous Are Your Works, Lord God Almighty” (15:3) </vt:lpstr>
      <vt:lpstr>“Just and True Are Your Ways, O King of the Saints!” (15:3) </vt:lpstr>
      <vt:lpstr>“Who Shall Not Fear You, O Lord, and Glorify Your Name?” (15:4) </vt:lpstr>
      <vt:lpstr>WHO SHOULD YOU REALLY FEAR?</vt:lpstr>
      <vt:lpstr>“For You Alone Are Holy. For All Nations Shall Come and Worship Before You, for Your Judgments Have Been Manifested” (15:4)</vt:lpstr>
      <vt:lpstr>TEMPLE HAPPENINGS 15:5-8</vt:lpstr>
      <vt:lpstr>TEMPLE HAPPENINGS 15:5-8</vt:lpstr>
      <vt:lpstr>DOOM AND GLOOM TO SINNERS! (Time For Repentance Can Expire)</vt:lpstr>
      <vt:lpstr>CHAPTER 16</vt:lpstr>
      <vt:lpstr>FIRST BOWL (16:1, 2) question 6</vt:lpstr>
      <vt:lpstr>PowerPoint Presentation</vt:lpstr>
      <vt:lpstr>DIFFERENCE BETWEEN THE TRUMPETS &amp; BOWLS</vt:lpstr>
      <vt:lpstr>FIRST BOWL (16:2)</vt:lpstr>
      <vt:lpstr>SECOND BOWL (16:3)</vt:lpstr>
      <vt:lpstr>PowerPoint Presentation</vt:lpstr>
      <vt:lpstr>THIRD BOWL (16:4-7)</vt:lpstr>
      <vt:lpstr>THIRD BOWL</vt:lpstr>
      <vt:lpstr>FOURTH BOWL  (16:8, 9)</vt:lpstr>
      <vt:lpstr>FOURTH BOWL (16:8, 9)</vt:lpstr>
      <vt:lpstr>PowerPoint Presentation</vt:lpstr>
      <vt:lpstr>FIFTH BOWL (16:10, 11) question 4</vt:lpstr>
      <vt:lpstr>WAGE   of SIN</vt:lpstr>
      <vt:lpstr>FIFTH BOWL</vt:lpstr>
      <vt:lpstr>PowerPoint Presentation</vt:lpstr>
      <vt:lpstr>PowerPoint Presentation</vt:lpstr>
      <vt:lpstr>FOOLS FOR KINGS</vt:lpstr>
      <vt:lpstr>SIXTH BOWL (16:12-16)</vt:lpstr>
      <vt:lpstr>SIXTH BOWL</vt:lpstr>
      <vt:lpstr>SIXTH BOWL question 10</vt:lpstr>
      <vt:lpstr>ARMAGEDDON</vt:lpstr>
      <vt:lpstr>ARMAGEDDON</vt:lpstr>
      <vt:lpstr>ARMAGEDDON</vt:lpstr>
      <vt:lpstr>ARMAGEDDON</vt:lpstr>
      <vt:lpstr>PowerPoint Presentation</vt:lpstr>
      <vt:lpstr>SEVENTH BOWL (16:17-21)</vt:lpstr>
      <vt:lpstr>SEVENTH BOWL</vt:lpstr>
      <vt:lpstr>SEVENTH BOWL</vt:lpstr>
      <vt:lpstr>PowerPoint Presentation</vt:lpstr>
      <vt:lpstr>ISLANDS &amp; MOUNTAINS</vt:lpstr>
      <vt:lpstr>11. Applications?</vt:lpstr>
      <vt:lpstr>Applications:</vt:lpstr>
      <vt:lpstr>Applications:</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15-16</dc:title>
  <dc:subject>Revelation Study</dc:subject>
  <dc:creator>Steven J. Wallace</dc:creator>
  <cp:keywords>powerpoint, revelation, book of revelation, study revelation, church of christ</cp:keywords>
  <cp:lastModifiedBy>Steven J. Wallace</cp:lastModifiedBy>
  <cp:revision>99</cp:revision>
  <dcterms:created xsi:type="dcterms:W3CDTF">2003-08-10T00:39:58Z</dcterms:created>
  <dcterms:modified xsi:type="dcterms:W3CDTF">2016-04-23T19:50:01Z</dcterms:modified>
</cp:coreProperties>
</file>