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18"/>
  </p:notesMasterIdLst>
  <p:sldIdLst>
    <p:sldId id="281" r:id="rId2"/>
    <p:sldId id="256" r:id="rId3"/>
    <p:sldId id="277" r:id="rId4"/>
    <p:sldId id="257" r:id="rId5"/>
    <p:sldId id="258" r:id="rId6"/>
    <p:sldId id="278" r:id="rId7"/>
    <p:sldId id="274" r:id="rId8"/>
    <p:sldId id="275" r:id="rId9"/>
    <p:sldId id="282" r:id="rId10"/>
    <p:sldId id="276" r:id="rId11"/>
    <p:sldId id="283" r:id="rId12"/>
    <p:sldId id="279" r:id="rId13"/>
    <p:sldId id="259" r:id="rId14"/>
    <p:sldId id="260" r:id="rId15"/>
    <p:sldId id="261" r:id="rId16"/>
    <p:sldId id="284" r:id="rId17"/>
  </p:sldIdLst>
  <p:sldSz cx="9144000" cy="6858000" type="screen4x3"/>
  <p:notesSz cx="6858000" cy="9144000"/>
  <p:embeddedFontLst>
    <p:embeddedFont>
      <p:font typeface="Cambria" pitchFamily="18" charset="0"/>
      <p:regular r:id="rId19"/>
      <p:bold r:id="rId20"/>
      <p:italic r:id="rId21"/>
      <p:boldItalic r:id="rId22"/>
    </p:embeddedFont>
    <p:embeddedFont>
      <p:font typeface="Calibri" pitchFamily="34" charset="0"/>
      <p:regular r:id="rId23"/>
      <p:bold r:id="rId24"/>
      <p:italic r:id="rId25"/>
      <p:boldItalic r:id="rId26"/>
    </p:embeddedFont>
    <p:embeddedFont>
      <p:font typeface="Bauhaus 93" pitchFamily="82" charset="0"/>
      <p:regular r:id="rId27"/>
    </p:embeddedFont>
    <p:embeddedFont>
      <p:font typeface="Arial Black" pitchFamily="34" charset="0"/>
      <p:bold r:id="rId28"/>
    </p:embeddedFont>
    <p:embeddedFont>
      <p:font typeface="Aharoni" pitchFamily="2" charset="-79"/>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80" autoAdjust="0"/>
  </p:normalViewPr>
  <p:slideViewPr>
    <p:cSldViewPr>
      <p:cViewPr varScale="1">
        <p:scale>
          <a:sx n="57" d="100"/>
          <a:sy n="57" d="100"/>
        </p:scale>
        <p:origin x="-11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0E129-1FE3-4069-9603-295568C9FB42}" type="datetimeFigureOut">
              <a:rPr lang="en-US" smtClean="0"/>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19F99-247C-4E0F-8695-5680BE43E218}" type="slidenum">
              <a:rPr lang="en-US" smtClean="0"/>
              <a:t>‹#›</a:t>
            </a:fld>
            <a:endParaRPr lang="en-US"/>
          </a:p>
        </p:txBody>
      </p:sp>
    </p:spTree>
    <p:extLst>
      <p:ext uri="{BB962C8B-B14F-4D97-AF65-F5344CB8AC3E}">
        <p14:creationId xmlns:p14="http://schemas.microsoft.com/office/powerpoint/2010/main" val="282552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 hope we</a:t>
            </a:r>
            <a:r>
              <a:rPr lang="en-US" baseline="0" dirty="0" smtClean="0"/>
              <a:t> can look at a person who is rarely spoken of in pulpits and rarely read. I want to look at one who pretty much resides in obscurity and yet, I hope we can walk away from what is recorded about him with some prominent points that will occupy the halls of our minds for days, weeks and even years to come. </a:t>
            </a:r>
            <a:r>
              <a:rPr lang="en-US" dirty="0" err="1" smtClean="0"/>
              <a:t>Jabez</a:t>
            </a:r>
            <a:r>
              <a:rPr lang="en-US" dirty="0" smtClean="0"/>
              <a:t> was a descendent</a:t>
            </a:r>
            <a:r>
              <a:rPr lang="en-US" baseline="0" dirty="0" smtClean="0"/>
              <a:t> from the tribe of Judah.</a:t>
            </a:r>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1</a:t>
            </a:fld>
            <a:endParaRPr lang="en-US"/>
          </a:p>
        </p:txBody>
      </p:sp>
    </p:spTree>
    <p:extLst>
      <p:ext uri="{BB962C8B-B14F-4D97-AF65-F5344CB8AC3E}">
        <p14:creationId xmlns:p14="http://schemas.microsoft.com/office/powerpoint/2010/main" val="113242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12</a:t>
            </a:fld>
            <a:endParaRPr lang="en-US"/>
          </a:p>
        </p:txBody>
      </p:sp>
    </p:spTree>
    <p:extLst>
      <p:ext uri="{BB962C8B-B14F-4D97-AF65-F5344CB8AC3E}">
        <p14:creationId xmlns:p14="http://schemas.microsoft.com/office/powerpoint/2010/main" val="32165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Ichabod =</a:t>
            </a:r>
            <a:r>
              <a:rPr lang="en-US" baseline="0" dirty="0" smtClean="0"/>
              <a:t> no glory</a:t>
            </a:r>
          </a:p>
          <a:p>
            <a:endParaRPr lang="en-US" baseline="0" dirty="0" smtClean="0"/>
          </a:p>
          <a:p>
            <a:r>
              <a:rPr lang="en-US" baseline="0" dirty="0" smtClean="0"/>
              <a:t>“And Adam knew his wife again, and she bore a son and named him Seth, "For God has appointed another seed for me instead of Abel, whom Cain killed” (Gen. 4:25).</a:t>
            </a:r>
          </a:p>
        </p:txBody>
      </p:sp>
      <p:sp>
        <p:nvSpPr>
          <p:cNvPr id="4" name="Slide Number Placeholder 3"/>
          <p:cNvSpPr>
            <a:spLocks noGrp="1"/>
          </p:cNvSpPr>
          <p:nvPr>
            <p:ph type="sldNum" sz="quarter" idx="10"/>
          </p:nvPr>
        </p:nvSpPr>
        <p:spPr/>
        <p:txBody>
          <a:bodyPr/>
          <a:lstStyle/>
          <a:p>
            <a:fld id="{56C19F99-247C-4E0F-8695-5680BE43E218}" type="slidenum">
              <a:rPr lang="en-US" smtClean="0"/>
              <a:t>13</a:t>
            </a:fld>
            <a:endParaRPr lang="en-US"/>
          </a:p>
        </p:txBody>
      </p:sp>
    </p:spTree>
    <p:extLst>
      <p:ext uri="{BB962C8B-B14F-4D97-AF65-F5344CB8AC3E}">
        <p14:creationId xmlns:p14="http://schemas.microsoft.com/office/powerpoint/2010/main" val="225955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Jabez</a:t>
            </a:r>
            <a:r>
              <a:rPr lang="en-US" dirty="0" smtClean="0"/>
              <a:t> was given a name regarding something he had no control over</a:t>
            </a:r>
          </a:p>
          <a:p>
            <a:r>
              <a:rPr lang="en-US" dirty="0" smtClean="0"/>
              <a:t>Children are conscientious of their names; </a:t>
            </a:r>
            <a:r>
              <a:rPr lang="en-US" dirty="0" err="1" smtClean="0"/>
              <a:t>Jabez</a:t>
            </a:r>
            <a:r>
              <a:rPr lang="en-US" dirty="0" smtClean="0"/>
              <a:t> did not want to live up to his name</a:t>
            </a:r>
          </a:p>
          <a:p>
            <a:r>
              <a:rPr lang="en-US" dirty="0" smtClean="0"/>
              <a:t>“A good name is better than precious ointment, And the day of death than the day of one’s birth” (Eccl. 7:1)</a:t>
            </a:r>
          </a:p>
          <a:p>
            <a:endParaRPr lang="en-US" dirty="0" smtClean="0"/>
          </a:p>
          <a:p>
            <a:r>
              <a:rPr lang="en-US" dirty="0" smtClean="0"/>
              <a:t>NOTE on Demetrius- named after a Greek goddess,</a:t>
            </a:r>
            <a:r>
              <a:rPr lang="en-US" baseline="0" dirty="0" smtClean="0"/>
              <a:t> Demeter. Demeter was a fertility goddess of harvest and according to Greek mythology, presided over grains, fertility of the earth, and seasons.  Though he was named after a false goddess, he gained a good testimony from all and even from the truth itself! Named after a false goddess, but received a good testimony from the truth! Your life’s decision and even indecision is what determines your testimony.</a:t>
            </a:r>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14</a:t>
            </a:fld>
            <a:endParaRPr lang="en-US"/>
          </a:p>
        </p:txBody>
      </p:sp>
    </p:spTree>
    <p:extLst>
      <p:ext uri="{BB962C8B-B14F-4D97-AF65-F5344CB8AC3E}">
        <p14:creationId xmlns:p14="http://schemas.microsoft.com/office/powerpoint/2010/main" val="22037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sz="1200" dirty="0" smtClean="0">
                <a:solidFill>
                  <a:srgbClr val="7030A0"/>
                </a:solidFill>
              </a:rPr>
              <a:t>His honor is noted in the Bible</a:t>
            </a:r>
          </a:p>
          <a:p>
            <a:pPr>
              <a:buBlip>
                <a:blip r:embed="rId3"/>
              </a:buBlip>
            </a:pPr>
            <a:r>
              <a:rPr lang="en-US" sz="1200" dirty="0" smtClean="0">
                <a:solidFill>
                  <a:srgbClr val="7030A0"/>
                </a:solidFill>
              </a:rPr>
              <a:t>A city of scribes was likely named after him (1 Chron. </a:t>
            </a:r>
            <a:r>
              <a:rPr lang="en-US" sz="1200" smtClean="0">
                <a:solidFill>
                  <a:srgbClr val="7030A0"/>
                </a:solidFill>
              </a:rPr>
              <a:t>2:55)</a:t>
            </a:r>
            <a:endParaRPr lang="en-US" sz="1200" dirty="0" smtClean="0">
              <a:solidFill>
                <a:srgbClr val="7030A0"/>
              </a:solidFill>
            </a:endParaRPr>
          </a:p>
        </p:txBody>
      </p:sp>
      <p:sp>
        <p:nvSpPr>
          <p:cNvPr id="4" name="Slide Number Placeholder 3"/>
          <p:cNvSpPr>
            <a:spLocks noGrp="1"/>
          </p:cNvSpPr>
          <p:nvPr>
            <p:ph type="sldNum" sz="quarter" idx="10"/>
          </p:nvPr>
        </p:nvSpPr>
        <p:spPr/>
        <p:txBody>
          <a:bodyPr/>
          <a:lstStyle/>
          <a:p>
            <a:fld id="{56C19F99-247C-4E0F-8695-5680BE43E218}" type="slidenum">
              <a:rPr lang="en-US" smtClean="0"/>
              <a:t>15</a:t>
            </a:fld>
            <a:endParaRPr lang="en-US"/>
          </a:p>
        </p:txBody>
      </p:sp>
    </p:spTree>
    <p:extLst>
      <p:ext uri="{BB962C8B-B14F-4D97-AF65-F5344CB8AC3E}">
        <p14:creationId xmlns:p14="http://schemas.microsoft.com/office/powerpoint/2010/main" val="57411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Jabez</a:t>
            </a:r>
            <a:r>
              <a:rPr lang="en-US" dirty="0" smtClean="0"/>
              <a:t> is a notable unknown</a:t>
            </a:r>
            <a:r>
              <a:rPr lang="en-US" baseline="0" dirty="0" smtClean="0"/>
              <a:t> in scripture. When we discover people like him in the scriptures, we should energetically ask ourselves “What can we learn from this </a:t>
            </a:r>
            <a:r>
              <a:rPr lang="en-US" baseline="0" dirty="0" smtClean="0"/>
              <a:t>personality?”</a:t>
            </a:r>
            <a:endParaRPr lang="en-US" baseline="0" dirty="0" smtClean="0"/>
          </a:p>
          <a:p>
            <a:endParaRPr lang="en-US" baseline="0" dirty="0" smtClean="0"/>
          </a:p>
          <a:p>
            <a:r>
              <a:rPr lang="en-US" baseline="0" dirty="0" err="1" smtClean="0"/>
              <a:t>Jabez</a:t>
            </a:r>
            <a:r>
              <a:rPr lang="en-US" dirty="0" err="1" smtClean="0"/>
              <a:t>“is</a:t>
            </a:r>
            <a:r>
              <a:rPr lang="en-US" dirty="0" smtClean="0"/>
              <a:t> here eulogized for his sincere and fervent piety, as well, perhaps, as for some public and patriotic works which he performed. The Jewish writers affirm that he was an eminent doctor in the law, whose reputation drew so many scribes around him that a town was called by his name (#1Ch 2:55); and to the piety of his character this passage bears ample testimony. The memory of the critical circumstances which marked his birth was perpetuated in his name (compare #</a:t>
            </a:r>
            <a:r>
              <a:rPr lang="en-US" dirty="0" err="1" smtClean="0"/>
              <a:t>Ge</a:t>
            </a:r>
            <a:r>
              <a:rPr lang="en-US" dirty="0" smtClean="0"/>
              <a:t> 35:15); and yet, in the development of his high talents or distinguished worth in later life, his mother must have found a satisfaction and delight that amply compensated for all her early trials</a:t>
            </a:r>
            <a:r>
              <a:rPr lang="en-US" dirty="0" smtClean="0"/>
              <a:t>.” (</a:t>
            </a:r>
            <a:r>
              <a:rPr lang="en-US" dirty="0" err="1" smtClean="0"/>
              <a:t>JFB</a:t>
            </a:r>
            <a:r>
              <a:rPr lang="en-US" dirty="0" smtClean="0"/>
              <a:t>)</a:t>
            </a:r>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2</a:t>
            </a:fld>
            <a:endParaRPr lang="en-US"/>
          </a:p>
        </p:txBody>
      </p:sp>
    </p:spTree>
    <p:extLst>
      <p:ext uri="{BB962C8B-B14F-4D97-AF65-F5344CB8AC3E}">
        <p14:creationId xmlns:p14="http://schemas.microsoft.com/office/powerpoint/2010/main" val="113242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taller</a:t>
            </a:r>
            <a:r>
              <a:rPr lang="en-US" baseline="0" dirty="0" smtClean="0"/>
              <a:t>, better looking, stronger etc., than brothers is of little regard to God. Being big in character is where the value </a:t>
            </a:r>
            <a:r>
              <a:rPr lang="en-US" baseline="0" dirty="0" smtClean="0"/>
              <a:t>is. To God, the honor of a man is not something that is found by searching the statements uttered from men about him. It is not established even by what family members say about him. The honor of a man is discovered by God by the way his heart reads and by the way he behaves. See 1 Sam. 16:7.</a:t>
            </a:r>
            <a:endParaRPr lang="en-US" baseline="0" dirty="0" smtClean="0"/>
          </a:p>
          <a:p>
            <a:endParaRPr lang="en-US" baseline="0" dirty="0" smtClean="0"/>
          </a:p>
          <a:p>
            <a:r>
              <a:rPr lang="en-US" baseline="0" dirty="0" smtClean="0"/>
              <a:t>“If anyone serves Me, let him follow Me; and where I am, there My servant will be also. If anyone serves Me, him My Father will honor” (Jn. 12:26).</a:t>
            </a:r>
          </a:p>
        </p:txBody>
      </p:sp>
      <p:sp>
        <p:nvSpPr>
          <p:cNvPr id="4" name="Slide Number Placeholder 3"/>
          <p:cNvSpPr>
            <a:spLocks noGrp="1"/>
          </p:cNvSpPr>
          <p:nvPr>
            <p:ph type="sldNum" sz="quarter" idx="10"/>
          </p:nvPr>
        </p:nvSpPr>
        <p:spPr/>
        <p:txBody>
          <a:bodyPr/>
          <a:lstStyle/>
          <a:p>
            <a:fld id="{56C19F99-247C-4E0F-8695-5680BE43E218}" type="slidenum">
              <a:rPr lang="en-US" smtClean="0"/>
              <a:t>4</a:t>
            </a:fld>
            <a:endParaRPr lang="en-US"/>
          </a:p>
        </p:txBody>
      </p:sp>
    </p:spTree>
    <p:extLst>
      <p:ext uri="{BB962C8B-B14F-4D97-AF65-F5344CB8AC3E}">
        <p14:creationId xmlns:p14="http://schemas.microsoft.com/office/powerpoint/2010/main" val="117869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problems always remain the same…</a:t>
            </a:r>
            <a:r>
              <a:rPr lang="en-US" dirty="0" smtClean="0">
                <a:solidFill>
                  <a:srgbClr val="00B050"/>
                </a:solidFill>
              </a:rPr>
              <a:t>Receiving correction finds improvements for life</a:t>
            </a:r>
            <a:r>
              <a:rPr lang="en-US" dirty="0">
                <a:solidFill>
                  <a:schemeClr val="tx1"/>
                </a:solidFill>
              </a:rPr>
              <a:t>!</a:t>
            </a:r>
            <a:endParaRPr lang="en-US" dirty="0" smtClean="0">
              <a:solidFill>
                <a:srgbClr val="00B050"/>
              </a:solidFill>
            </a:endParaRPr>
          </a:p>
        </p:txBody>
      </p:sp>
      <p:sp>
        <p:nvSpPr>
          <p:cNvPr id="4" name="Slide Number Placeholder 3"/>
          <p:cNvSpPr>
            <a:spLocks noGrp="1"/>
          </p:cNvSpPr>
          <p:nvPr>
            <p:ph type="sldNum" sz="quarter" idx="10"/>
          </p:nvPr>
        </p:nvSpPr>
        <p:spPr/>
        <p:txBody>
          <a:bodyPr/>
          <a:lstStyle/>
          <a:p>
            <a:fld id="{56C19F99-247C-4E0F-8695-5680BE43E218}" type="slidenum">
              <a:rPr lang="en-US" smtClean="0"/>
              <a:t>5</a:t>
            </a:fld>
            <a:endParaRPr lang="en-US"/>
          </a:p>
        </p:txBody>
      </p:sp>
    </p:spTree>
    <p:extLst>
      <p:ext uri="{BB962C8B-B14F-4D97-AF65-F5344CB8AC3E}">
        <p14:creationId xmlns:p14="http://schemas.microsoft.com/office/powerpoint/2010/main" val="150171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How pleased </a:t>
            </a:r>
            <a:r>
              <a:rPr lang="en-US" dirty="0" err="1" smtClean="0"/>
              <a:t>Jabez’s</a:t>
            </a:r>
            <a:r>
              <a:rPr lang="en-US" dirty="0" smtClean="0"/>
              <a:t> mother must have been in the development of this child into a God-fearing</a:t>
            </a:r>
            <a:r>
              <a:rPr lang="en-US" baseline="0" dirty="0" smtClean="0"/>
              <a:t> </a:t>
            </a:r>
            <a:r>
              <a:rPr lang="en-US" dirty="0" smtClean="0"/>
              <a:t>honorable man!</a:t>
            </a:r>
          </a:p>
          <a:p>
            <a:endParaRPr lang="en-US" dirty="0" smtClean="0"/>
          </a:p>
          <a:p>
            <a:r>
              <a:rPr lang="en-US" dirty="0" smtClean="0"/>
              <a:t>-What should mothers do to impart faith to their children?</a:t>
            </a:r>
          </a:p>
          <a:p>
            <a:r>
              <a:rPr lang="en-US" dirty="0" smtClean="0"/>
              <a:t>“when I call to remembrance the genuine faith that is in you, which dwelt first in your grandmother Lois and your mother Eunice, and I am persuaded is in you also” (2 Tim. 1:5)</a:t>
            </a:r>
          </a:p>
          <a:p>
            <a:endParaRPr lang="en-US" dirty="0" smtClean="0"/>
          </a:p>
          <a:p>
            <a:r>
              <a:rPr lang="en-US" dirty="0" smtClean="0"/>
              <a:t>How did </a:t>
            </a:r>
            <a:r>
              <a:rPr lang="en-US" dirty="0" err="1" smtClean="0"/>
              <a:t>Jabez’s</a:t>
            </a:r>
            <a:r>
              <a:rPr lang="en-US" baseline="0" dirty="0" smtClean="0"/>
              <a:t> mother, and Timothy’s grandmother and mother, instill faith in their sons? Effective they were! But what might mothers learn in order to reach success like these women? Next Slide…</a:t>
            </a:r>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7</a:t>
            </a:fld>
            <a:endParaRPr lang="en-US"/>
          </a:p>
        </p:txBody>
      </p:sp>
    </p:spTree>
    <p:extLst>
      <p:ext uri="{BB962C8B-B14F-4D97-AF65-F5344CB8AC3E}">
        <p14:creationId xmlns:p14="http://schemas.microsoft.com/office/powerpoint/2010/main" val="177165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8</a:t>
            </a:fld>
            <a:endParaRPr lang="en-US"/>
          </a:p>
        </p:txBody>
      </p:sp>
    </p:spTree>
    <p:extLst>
      <p:ext uri="{BB962C8B-B14F-4D97-AF65-F5344CB8AC3E}">
        <p14:creationId xmlns:p14="http://schemas.microsoft.com/office/powerpoint/2010/main" val="362564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teachable</a:t>
            </a:r>
            <a:r>
              <a:rPr lang="en-US" baseline="0" dirty="0" smtClean="0"/>
              <a:t> moments– When you do wrong ask for forgiveness. When you have been wronged, grant forgiveness. When children are selfish, sow the seeds of the selfless example of Christ.  When children lie, contrast the power of telling the truth. When immodesty is flaunted, explain the need for proper clothing and the scriptural reason why we are to wear clothes (as basic as this is, many have no idea why we clothe ourselves). </a:t>
            </a:r>
          </a:p>
          <a:p>
            <a:endParaRPr lang="en-US" baseline="0" dirty="0" smtClean="0"/>
          </a:p>
          <a:p>
            <a:r>
              <a:rPr lang="en-US" baseline="0" dirty="0" smtClean="0"/>
              <a:t>When the garden sprouts, when a flower blooms or a cow calves, explain the power of life and God in contrast to the weakness of evolution. When spring springs, teach about the resurrection. Look for opportunities to talk with your children about the facts of God and life. Do not shield your children from danger and death. These are realities that affect all directly and indirectly and present good opportunities to teach children about the temporary nature of life, a sin-cursed world and the judgment to come. Some parents have willingly shielded their children from funerals and then are perplexed why their children make so many dangerous decisions in their pursuit of having a good time.</a:t>
            </a:r>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2564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 compassion section:</a:t>
            </a:r>
            <a:r>
              <a:rPr lang="en-US" baseline="0" dirty="0" smtClean="0"/>
              <a:t> </a:t>
            </a:r>
            <a:r>
              <a:rPr lang="en-US" dirty="0" smtClean="0"/>
              <a:t>Read 2 Tim. 3:10, 11; 2 Kin. 4:9-10;</a:t>
            </a:r>
            <a:r>
              <a:rPr lang="en-US" baseline="0" dirty="0" smtClean="0"/>
              <a:t> Acts 16:15; </a:t>
            </a:r>
            <a:r>
              <a:rPr lang="en-US" baseline="0" dirty="0" err="1" smtClean="0"/>
              <a:t>Lk</a:t>
            </a:r>
            <a:r>
              <a:rPr lang="en-US" baseline="0" dirty="0" smtClean="0"/>
              <a:t>. 8:1-3</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 idleness</a:t>
            </a:r>
            <a:r>
              <a:rPr lang="en-US" baseline="0" dirty="0" smtClean="0"/>
              <a:t> and gossip: </a:t>
            </a:r>
            <a:r>
              <a:rPr lang="en-US" dirty="0" smtClean="0"/>
              <a:t>Children are quick to listen and learn; hypocrisy and weakness turns them off to Christ.</a:t>
            </a:r>
          </a:p>
          <a:p>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t>10</a:t>
            </a:fld>
            <a:endParaRPr lang="en-US"/>
          </a:p>
        </p:txBody>
      </p:sp>
    </p:spTree>
    <p:extLst>
      <p:ext uri="{BB962C8B-B14F-4D97-AF65-F5344CB8AC3E}">
        <p14:creationId xmlns:p14="http://schemas.microsoft.com/office/powerpoint/2010/main" val="179628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 idleness</a:t>
            </a:r>
            <a:r>
              <a:rPr lang="en-US" baseline="0" dirty="0" smtClean="0"/>
              <a:t> and gossip: </a:t>
            </a:r>
            <a:r>
              <a:rPr lang="en-US" dirty="0" smtClean="0"/>
              <a:t>Children are quick to listen and learn; hypocrisy and weakness turns them off to Christ.</a:t>
            </a:r>
          </a:p>
          <a:p>
            <a:endParaRPr lang="en-US" dirty="0"/>
          </a:p>
        </p:txBody>
      </p:sp>
      <p:sp>
        <p:nvSpPr>
          <p:cNvPr id="4" name="Slide Number Placeholder 3"/>
          <p:cNvSpPr>
            <a:spLocks noGrp="1"/>
          </p:cNvSpPr>
          <p:nvPr>
            <p:ph type="sldNum" sz="quarter" idx="10"/>
          </p:nvPr>
        </p:nvSpPr>
        <p:spPr/>
        <p:txBody>
          <a:bodyPr/>
          <a:lstStyle/>
          <a:p>
            <a:fld id="{56C19F99-247C-4E0F-8695-5680BE43E21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9628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F2BC7-AB7F-4B2D-AFD0-746F99906482}" type="datetimeFigureOut">
              <a:rPr lang="en-US" smtClean="0"/>
              <a:t>9/6/2013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F2BC7-AB7F-4B2D-AFD0-746F99906482}"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F2BC7-AB7F-4B2D-AFD0-746F99906482}" type="datetimeFigureOut">
              <a:rPr lang="en-US" smtClean="0"/>
              <a:t>9/6/2013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F2BC7-AB7F-4B2D-AFD0-746F99906482}" type="datetimeFigureOut">
              <a:rPr lang="en-US" smtClean="0"/>
              <a:t>9/6/2013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F2BC7-AB7F-4B2D-AFD0-746F99906482}" type="datetimeFigureOut">
              <a:rPr lang="en-US" smtClean="0"/>
              <a:t>9/6/2013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D21A8-C8DA-4F19-B824-1034C03C2B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F2BC7-AB7F-4B2D-AFD0-746F99906482}" type="datetimeFigureOut">
              <a:rPr lang="en-US" smtClean="0"/>
              <a:t>9/6/2013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D21A8-C8DA-4F19-B824-1034C03C2B1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normAutofit/>
          </a:bodyPr>
          <a:lstStyle>
            <a:lvl1pPr>
              <a:defRPr sz="28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3F2BC7-AB7F-4B2D-AFD0-746F99906482}" type="datetimeFigureOut">
              <a:rPr lang="en-US" smtClean="0"/>
              <a:t>9/6/2013</a:t>
            </a:fld>
            <a:endParaRPr lang="en-US"/>
          </a:p>
        </p:txBody>
      </p:sp>
      <p:sp>
        <p:nvSpPr>
          <p:cNvPr id="9" name="Slide Number Placeholder 8"/>
          <p:cNvSpPr>
            <a:spLocks noGrp="1"/>
          </p:cNvSpPr>
          <p:nvPr>
            <p:ph type="sldNum" sz="quarter" idx="11"/>
          </p:nvPr>
        </p:nvSpPr>
        <p:spPr/>
        <p:txBody>
          <a:bodyPr/>
          <a:lstStyle/>
          <a:p>
            <a:fld id="{16CD21A8-C8DA-4F19-B824-1034C03C2B1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6CD21A8-C8DA-4F19-B824-1034C03C2B1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3F2BC7-AB7F-4B2D-AFD0-746F99906482}" type="datetimeFigureOut">
              <a:rPr lang="en-US" smtClean="0"/>
              <a:t>9/6/2013</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gif"/><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extBox 3"/>
          <p:cNvSpPr txBox="1"/>
          <p:nvPr/>
        </p:nvSpPr>
        <p:spPr>
          <a:xfrm>
            <a:off x="762000" y="533400"/>
            <a:ext cx="2476960" cy="400110"/>
          </a:xfrm>
          <a:prstGeom prst="rect">
            <a:avLst/>
          </a:prstGeom>
          <a:noFill/>
        </p:spPr>
        <p:txBody>
          <a:bodyPr wrap="none" rtlCol="0">
            <a:spAutoFit/>
          </a:bodyPr>
          <a:lstStyle/>
          <a:p>
            <a:r>
              <a:rPr lang="en-US" sz="2000" i="1" dirty="0" smtClean="0"/>
              <a:t>A </a:t>
            </a:r>
            <a:r>
              <a:rPr lang="en-US" sz="2000" i="1" dirty="0"/>
              <a:t>N</a:t>
            </a:r>
            <a:r>
              <a:rPr lang="en-US" sz="2000" i="1" dirty="0" smtClean="0"/>
              <a:t>otable “Unknown”</a:t>
            </a:r>
            <a:endParaRPr lang="en-US" sz="2000" i="1" dirty="0"/>
          </a:p>
        </p:txBody>
      </p:sp>
      <p:sp>
        <p:nvSpPr>
          <p:cNvPr id="5" name="Title 4"/>
          <p:cNvSpPr>
            <a:spLocks noGrp="1"/>
          </p:cNvSpPr>
          <p:nvPr>
            <p:ph type="ctrTitle"/>
          </p:nvPr>
        </p:nvSpPr>
        <p:spPr/>
        <p:txBody>
          <a:bodyPr/>
          <a:lstStyle/>
          <a:p>
            <a:endParaRPr lang="en-US"/>
          </a:p>
        </p:txBody>
      </p:sp>
      <p:sp>
        <p:nvSpPr>
          <p:cNvPr id="2" name="TextBox 1"/>
          <p:cNvSpPr txBox="1"/>
          <p:nvPr/>
        </p:nvSpPr>
        <p:spPr>
          <a:xfrm>
            <a:off x="0" y="6477000"/>
            <a:ext cx="8458200" cy="381000"/>
          </a:xfrm>
          <a:prstGeom prst="rect">
            <a:avLst/>
          </a:prstGeom>
          <a:noFill/>
        </p:spPr>
        <p:txBody>
          <a:bodyPr wrap="square" rtlCol="0">
            <a:spAutoFit/>
          </a:bodyPr>
          <a:lstStyle/>
          <a:p>
            <a:pPr algn="ctr"/>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1886519124"/>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Godly Mothers Imparting Faith To Children</a:t>
            </a:r>
            <a:endParaRPr lang="en-US" dirty="0"/>
          </a:p>
        </p:txBody>
      </p:sp>
      <p:sp>
        <p:nvSpPr>
          <p:cNvPr id="3" name="Content Placeholder 2"/>
          <p:cNvSpPr>
            <a:spLocks noGrp="1"/>
          </p:cNvSpPr>
          <p:nvPr>
            <p:ph idx="1"/>
          </p:nvPr>
        </p:nvSpPr>
        <p:spPr>
          <a:xfrm>
            <a:off x="457200" y="1600200"/>
            <a:ext cx="7620000" cy="5257800"/>
          </a:xfrm>
        </p:spPr>
        <p:txBody>
          <a:bodyPr>
            <a:normAutofit/>
          </a:bodyPr>
          <a:lstStyle/>
          <a:p>
            <a:pPr marL="628650" indent="-514350">
              <a:buFont typeface="+mj-lt"/>
              <a:buAutoNum type="arabicPeriod" startAt="4"/>
            </a:pPr>
            <a:r>
              <a:rPr lang="en-US" sz="3200" dirty="0">
                <a:solidFill>
                  <a:srgbClr val="7030A0"/>
                </a:solidFill>
                <a:latin typeface="Arial Black" pitchFamily="34" charset="0"/>
              </a:rPr>
              <a:t>Be compassionate on God’s fellow workers </a:t>
            </a:r>
            <a:r>
              <a:rPr lang="en-US" sz="3200" dirty="0"/>
              <a:t>(Heb. </a:t>
            </a:r>
            <a:r>
              <a:rPr lang="en-US" sz="3200" dirty="0" smtClean="0"/>
              <a:t>10:34; 13:3)</a:t>
            </a:r>
          </a:p>
          <a:p>
            <a:pPr lvl="1">
              <a:buBlip>
                <a:blip r:embed="rId3"/>
              </a:buBlip>
            </a:pPr>
            <a:r>
              <a:rPr lang="en-US" sz="3200" b="1" dirty="0" smtClean="0"/>
              <a:t>Stoning at </a:t>
            </a:r>
            <a:r>
              <a:rPr lang="en-US" sz="3200" b="1" dirty="0" err="1" smtClean="0"/>
              <a:t>Lystra</a:t>
            </a:r>
            <a:r>
              <a:rPr lang="en-US" sz="3200" b="1" dirty="0" smtClean="0"/>
              <a:t> and safety at </a:t>
            </a:r>
            <a:r>
              <a:rPr lang="en-US" sz="3200" b="1" dirty="0" err="1" smtClean="0"/>
              <a:t>Derbe</a:t>
            </a:r>
            <a:r>
              <a:rPr lang="en-US" sz="3200" b="1" dirty="0" smtClean="0"/>
              <a:t> </a:t>
            </a:r>
            <a:r>
              <a:rPr lang="en-US" sz="3200" dirty="0" smtClean="0"/>
              <a:t>(Acts 14:19-21; 16:1-3; 2 Tim. 3:10, 11)</a:t>
            </a:r>
          </a:p>
          <a:p>
            <a:pPr lvl="1">
              <a:buBlip>
                <a:blip r:embed="rId3"/>
              </a:buBlip>
            </a:pPr>
            <a:r>
              <a:rPr lang="en-US" sz="3200" b="1" dirty="0"/>
              <a:t>T</a:t>
            </a:r>
            <a:r>
              <a:rPr lang="en-US" sz="3200" b="1" dirty="0" smtClean="0"/>
              <a:t>he </a:t>
            </a:r>
            <a:r>
              <a:rPr lang="en-US" sz="3200" b="1" dirty="0" err="1" smtClean="0"/>
              <a:t>Shunammite</a:t>
            </a:r>
            <a:r>
              <a:rPr lang="en-US" sz="3200" b="1" dirty="0" smtClean="0"/>
              <a:t> woman </a:t>
            </a:r>
            <a:r>
              <a:rPr lang="en-US" sz="3200" dirty="0"/>
              <a:t/>
            </a:r>
            <a:br>
              <a:rPr lang="en-US" sz="3200" dirty="0"/>
            </a:br>
            <a:r>
              <a:rPr lang="en-US" sz="3200" dirty="0" smtClean="0"/>
              <a:t>(2 Kings 4:9-10)</a:t>
            </a:r>
          </a:p>
          <a:p>
            <a:pPr lvl="1">
              <a:buBlip>
                <a:blip r:embed="rId3"/>
              </a:buBlip>
            </a:pPr>
            <a:r>
              <a:rPr lang="en-US" sz="3200" b="1" dirty="0" smtClean="0"/>
              <a:t>Lydia</a:t>
            </a:r>
            <a:r>
              <a:rPr lang="en-US" sz="3200" dirty="0" smtClean="0"/>
              <a:t> (Acts 16:15)</a:t>
            </a:r>
          </a:p>
          <a:p>
            <a:pPr lvl="1">
              <a:buBlip>
                <a:blip r:embed="rId3"/>
              </a:buBlip>
            </a:pPr>
            <a:r>
              <a:rPr lang="en-US" sz="3200" b="1" dirty="0"/>
              <a:t>O</a:t>
            </a:r>
            <a:r>
              <a:rPr lang="en-US" sz="3200" b="1" dirty="0" smtClean="0"/>
              <a:t>ther godly women to Jesus </a:t>
            </a:r>
            <a:r>
              <a:rPr lang="en-US" sz="3200" dirty="0" smtClean="0"/>
              <a:t>(Lk. 8:1-3)</a:t>
            </a:r>
          </a:p>
        </p:txBody>
      </p:sp>
    </p:spTree>
    <p:extLst>
      <p:ext uri="{BB962C8B-B14F-4D97-AF65-F5344CB8AC3E}">
        <p14:creationId xmlns:p14="http://schemas.microsoft.com/office/powerpoint/2010/main" val="2159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Godly Mothers Imparting Faith To Children</a:t>
            </a:r>
            <a:endParaRPr lang="en-US" dirty="0"/>
          </a:p>
        </p:txBody>
      </p:sp>
      <p:sp>
        <p:nvSpPr>
          <p:cNvPr id="3" name="Content Placeholder 2"/>
          <p:cNvSpPr>
            <a:spLocks noGrp="1"/>
          </p:cNvSpPr>
          <p:nvPr>
            <p:ph idx="1"/>
          </p:nvPr>
        </p:nvSpPr>
        <p:spPr>
          <a:xfrm>
            <a:off x="457200" y="1600200"/>
            <a:ext cx="7620000" cy="5257800"/>
          </a:xfrm>
        </p:spPr>
        <p:txBody>
          <a:bodyPr>
            <a:normAutofit/>
          </a:bodyPr>
          <a:lstStyle/>
          <a:p>
            <a:pPr marL="628650" indent="-514350">
              <a:buFont typeface="+mj-lt"/>
              <a:buAutoNum type="arabicPeriod" startAt="5"/>
            </a:pPr>
            <a:r>
              <a:rPr lang="en-US" sz="2800" dirty="0" smtClean="0">
                <a:solidFill>
                  <a:srgbClr val="7030A0"/>
                </a:solidFill>
                <a:latin typeface="Arial Black" pitchFamily="34" charset="0"/>
              </a:rPr>
              <a:t>Display patience; supply calm assurance; </a:t>
            </a:r>
            <a:r>
              <a:rPr lang="en-US" sz="2800" dirty="0" smtClean="0">
                <a:solidFill>
                  <a:srgbClr val="7030A0"/>
                </a:solidFill>
                <a:latin typeface="Arial Black" pitchFamily="34" charset="0"/>
              </a:rPr>
              <a:t>be wise </a:t>
            </a:r>
            <a:r>
              <a:rPr lang="en-US" sz="2800" dirty="0" smtClean="0"/>
              <a:t>(Ps. 128:3; 144:12; Prov. </a:t>
            </a:r>
            <a:r>
              <a:rPr lang="en-US" sz="2800" dirty="0" smtClean="0"/>
              <a:t>31:25, 26; </a:t>
            </a:r>
            <a:r>
              <a:rPr lang="en-US" sz="2800" dirty="0" smtClean="0"/>
              <a:t>25:15;  Jud. 13:22, 23)</a:t>
            </a:r>
          </a:p>
          <a:p>
            <a:pPr marL="628650" indent="-514350">
              <a:buFont typeface="+mj-lt"/>
              <a:buAutoNum type="arabicPeriod" startAt="5"/>
            </a:pPr>
            <a:r>
              <a:rPr lang="en-US" sz="2800" dirty="0" smtClean="0">
                <a:solidFill>
                  <a:srgbClr val="7030A0"/>
                </a:solidFill>
                <a:latin typeface="Arial Black" pitchFamily="34" charset="0"/>
              </a:rPr>
              <a:t>Guard against idleness and gossip </a:t>
            </a:r>
            <a:r>
              <a:rPr lang="en-US" sz="2800" dirty="0" smtClean="0"/>
              <a:t>(1 Tim. 5:11-13; Prov. 31:9, </a:t>
            </a:r>
            <a:r>
              <a:rPr lang="en-US" sz="2800" dirty="0" smtClean="0"/>
              <a:t>25-28</a:t>
            </a:r>
            <a:r>
              <a:rPr lang="en-US" sz="2800" dirty="0" smtClean="0"/>
              <a:t>) </a:t>
            </a:r>
          </a:p>
          <a:p>
            <a:pPr lvl="1"/>
            <a:r>
              <a:rPr lang="en-US" sz="2800" dirty="0" smtClean="0"/>
              <a:t>Guard against participating in other </a:t>
            </a:r>
            <a:r>
              <a:rPr lang="en-US" sz="2800" dirty="0" smtClean="0"/>
              <a:t>people’s </a:t>
            </a:r>
            <a:r>
              <a:rPr lang="en-US" sz="2800" dirty="0" smtClean="0"/>
              <a:t>sins (1 Tim. 5:22)</a:t>
            </a:r>
          </a:p>
          <a:p>
            <a:pPr lvl="1"/>
            <a:r>
              <a:rPr lang="en-US" sz="2800" dirty="0" smtClean="0"/>
              <a:t>Run away from seeking an audience to play the victim to; when harmed, display graciousness (Rom. 12:21)</a:t>
            </a:r>
          </a:p>
        </p:txBody>
      </p:sp>
    </p:spTree>
    <p:extLst>
      <p:ext uri="{BB962C8B-B14F-4D97-AF65-F5344CB8AC3E}">
        <p14:creationId xmlns:p14="http://schemas.microsoft.com/office/powerpoint/2010/main" val="282633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effectLst>
                  <a:outerShdw blurRad="38100" dist="38100" dir="2700000" algn="tl">
                    <a:srgbClr val="000000">
                      <a:alpha val="43137"/>
                    </a:srgbClr>
                  </a:outerShdw>
                </a:effectLst>
              </a:rPr>
              <a:t>Named For Pain</a:t>
            </a:r>
            <a:endParaRPr lang="en-US" sz="44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r>
              <a:rPr lang="en-US" spc="600" dirty="0" err="1" smtClean="0"/>
              <a:t>JABEZ</a:t>
            </a:r>
            <a:endParaRPr lang="en-US" spc="600" dirty="0"/>
          </a:p>
        </p:txBody>
      </p:sp>
      <p:sp>
        <p:nvSpPr>
          <p:cNvPr id="6" name="Isosceles Triangle 5"/>
          <p:cNvSpPr/>
          <p:nvPr/>
        </p:nvSpPr>
        <p:spPr>
          <a:xfrm>
            <a:off x="762000" y="2362200"/>
            <a:ext cx="2057400" cy="2514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effectLst>
                  <a:outerShdw blurRad="38100" dist="38100" dir="2700000" algn="tl">
                    <a:srgbClr val="000000">
                      <a:alpha val="43137"/>
                    </a:srgbClr>
                  </a:outerShdw>
                </a:effectLst>
              </a:rPr>
              <a:t>3</a:t>
            </a:r>
            <a:endParaRPr lang="en-US" sz="11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2557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381000" y="0"/>
            <a:ext cx="762000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81000"/>
            <a:ext cx="7543800" cy="1143000"/>
          </a:xfrm>
        </p:spPr>
        <p:txBody>
          <a:bodyPr>
            <a:normAutofit fontScale="90000"/>
          </a:bodyPr>
          <a:lstStyle/>
          <a:p>
            <a:r>
              <a:rPr lang="en-US" spc="-150" dirty="0">
                <a:effectLst>
                  <a:outerShdw blurRad="38100" dist="38100" dir="2700000" algn="tl">
                    <a:srgbClr val="000000">
                      <a:alpha val="43137"/>
                    </a:srgbClr>
                  </a:outerShdw>
                </a:effectLst>
              </a:rPr>
              <a:t>“and his mother called his name </a:t>
            </a:r>
            <a:r>
              <a:rPr lang="en-US" spc="-150" dirty="0" err="1">
                <a:effectLst>
                  <a:outerShdw blurRad="38100" dist="38100" dir="2700000" algn="tl">
                    <a:srgbClr val="000000">
                      <a:alpha val="43137"/>
                    </a:srgbClr>
                  </a:outerShdw>
                </a:effectLst>
              </a:rPr>
              <a:t>Jabez</a:t>
            </a:r>
            <a:r>
              <a:rPr lang="en-US" spc="-150" dirty="0">
                <a:effectLst>
                  <a:outerShdw blurRad="38100" dist="38100" dir="2700000" algn="tl">
                    <a:srgbClr val="000000">
                      <a:alpha val="43137"/>
                    </a:srgbClr>
                  </a:outerShdw>
                </a:effectLst>
              </a:rPr>
              <a:t>, saying, </a:t>
            </a:r>
            <a:r>
              <a:rPr lang="en-US" spc="-150" dirty="0" smtClean="0">
                <a:effectLst>
                  <a:outerShdw blurRad="38100" dist="38100" dir="2700000" algn="tl">
                    <a:srgbClr val="000000">
                      <a:alpha val="43137"/>
                    </a:srgbClr>
                  </a:outerShdw>
                </a:effectLst>
              </a:rPr>
              <a:t>‘Because </a:t>
            </a:r>
            <a:r>
              <a:rPr lang="en-US" spc="-150" dirty="0">
                <a:effectLst>
                  <a:outerShdw blurRad="38100" dist="38100" dir="2700000" algn="tl">
                    <a:srgbClr val="000000">
                      <a:alpha val="43137"/>
                    </a:srgbClr>
                  </a:outerShdw>
                </a:effectLst>
              </a:rPr>
              <a:t>I bore him in </a:t>
            </a:r>
            <a:r>
              <a:rPr lang="en-US" spc="-150" dirty="0" smtClean="0">
                <a:effectLst>
                  <a:outerShdw blurRad="38100" dist="38100" dir="2700000" algn="tl">
                    <a:srgbClr val="000000">
                      <a:alpha val="43137"/>
                    </a:srgbClr>
                  </a:outerShdw>
                </a:effectLst>
              </a:rPr>
              <a:t>pain’” (v. 9)</a:t>
            </a:r>
            <a:endParaRPr lang="en-US" spc="-15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001000" cy="4724400"/>
          </a:xfrm>
        </p:spPr>
        <p:txBody>
          <a:bodyPr>
            <a:normAutofit fontScale="92500"/>
          </a:bodyPr>
          <a:lstStyle/>
          <a:p>
            <a:pPr>
              <a:buBlip>
                <a:blip r:embed="rId5"/>
              </a:buBlip>
            </a:pPr>
            <a:r>
              <a:rPr lang="en-US" sz="3600" dirty="0" smtClean="0"/>
              <a:t>Why do people name their children certain names?</a:t>
            </a:r>
          </a:p>
          <a:p>
            <a:pPr>
              <a:buBlip>
                <a:blip r:embed="rId5"/>
              </a:buBlip>
            </a:pPr>
            <a:r>
              <a:rPr lang="en-US" sz="3800" dirty="0" smtClean="0"/>
              <a:t>Sometimes associated </a:t>
            </a:r>
            <a:r>
              <a:rPr lang="en-US" sz="3800" dirty="0" smtClean="0"/>
              <a:t>with events</a:t>
            </a:r>
          </a:p>
          <a:p>
            <a:pPr lvl="1"/>
            <a:r>
              <a:rPr lang="en-US" sz="3600" dirty="0" smtClean="0"/>
              <a:t>1 Samuel </a:t>
            </a:r>
            <a:r>
              <a:rPr lang="en-US" sz="3600" dirty="0" smtClean="0"/>
              <a:t>4:21, “Then </a:t>
            </a:r>
            <a:r>
              <a:rPr lang="en-US" sz="3600" dirty="0"/>
              <a:t>she named the child Ichabod, saying, </a:t>
            </a:r>
            <a:r>
              <a:rPr lang="en-US" sz="3600" dirty="0" smtClean="0"/>
              <a:t>‘The </a:t>
            </a:r>
            <a:r>
              <a:rPr lang="en-US" sz="3600" dirty="0"/>
              <a:t>glory has departed from Israel</a:t>
            </a:r>
            <a:r>
              <a:rPr lang="en-US" sz="3600" dirty="0" smtClean="0"/>
              <a:t>!’ </a:t>
            </a:r>
            <a:r>
              <a:rPr lang="en-US" sz="3600" dirty="0"/>
              <a:t>because the ark of God had been captured and because of her father-in-law and her husband</a:t>
            </a:r>
            <a:r>
              <a:rPr lang="en-US" sz="3600" dirty="0" smtClean="0"/>
              <a:t>.”</a:t>
            </a:r>
          </a:p>
        </p:txBody>
      </p:sp>
    </p:spTree>
    <p:extLst>
      <p:ext uri="{BB962C8B-B14F-4D97-AF65-F5344CB8AC3E}">
        <p14:creationId xmlns:p14="http://schemas.microsoft.com/office/powerpoint/2010/main" val="1837746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Seek Good Names</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pPr marL="114300" indent="0">
              <a:buNone/>
            </a:pPr>
            <a:r>
              <a:rPr lang="en-US" sz="3200" b="1" dirty="0" smtClean="0">
                <a:solidFill>
                  <a:srgbClr val="7030A0"/>
                </a:solidFill>
              </a:rPr>
              <a:t>“</a:t>
            </a:r>
            <a:r>
              <a:rPr lang="en-US" sz="3200" b="1" dirty="0">
                <a:solidFill>
                  <a:srgbClr val="7030A0"/>
                </a:solidFill>
              </a:rPr>
              <a:t>A good name is to be chosen rather than great riches, Loving favor rather than silver and </a:t>
            </a:r>
            <a:r>
              <a:rPr lang="en-US" sz="3200" b="1" dirty="0" smtClean="0">
                <a:solidFill>
                  <a:srgbClr val="7030A0"/>
                </a:solidFill>
              </a:rPr>
              <a:t>gold” (Prov. 22:1; cf. Eccl. 7:1)</a:t>
            </a:r>
          </a:p>
          <a:p>
            <a:pPr lvl="1">
              <a:buBlip>
                <a:blip r:embed="rId3"/>
              </a:buBlip>
            </a:pPr>
            <a:r>
              <a:rPr lang="en-US" sz="3200" dirty="0" smtClean="0"/>
              <a:t>Regardless of the “word” parents name you, you can make your name (reputation) good by your actions!</a:t>
            </a:r>
          </a:p>
          <a:p>
            <a:pPr lvl="1">
              <a:buBlip>
                <a:blip r:embed="rId3"/>
              </a:buBlip>
            </a:pPr>
            <a:r>
              <a:rPr lang="en-US" sz="3200" dirty="0" smtClean="0"/>
              <a:t>“</a:t>
            </a:r>
            <a:r>
              <a:rPr lang="en-US" sz="3200" b="1" dirty="0" smtClean="0">
                <a:solidFill>
                  <a:srgbClr val="7030A0"/>
                </a:solidFill>
                <a:effectLst>
                  <a:outerShdw blurRad="38100" dist="38100" dir="2700000" algn="tl">
                    <a:srgbClr val="000000">
                      <a:alpha val="43137"/>
                    </a:srgbClr>
                  </a:outerShdw>
                </a:effectLst>
              </a:rPr>
              <a:t>Demetrius</a:t>
            </a:r>
            <a:r>
              <a:rPr lang="en-US" sz="3200" dirty="0" smtClean="0">
                <a:solidFill>
                  <a:srgbClr val="7030A0"/>
                </a:solidFill>
                <a:effectLst>
                  <a:outerShdw blurRad="38100" dist="38100" dir="2700000" algn="tl">
                    <a:srgbClr val="000000">
                      <a:alpha val="43137"/>
                    </a:srgbClr>
                  </a:outerShdw>
                </a:effectLst>
              </a:rPr>
              <a:t> </a:t>
            </a:r>
            <a:r>
              <a:rPr lang="en-US" sz="3200" dirty="0"/>
              <a:t>has a good testimony from all, and from the truth itself</a:t>
            </a:r>
            <a:r>
              <a:rPr lang="en-US" sz="3200" dirty="0" smtClean="0"/>
              <a:t>. …” (3 Jn. 12)</a:t>
            </a:r>
            <a:endParaRPr lang="en-US" sz="3200" dirty="0"/>
          </a:p>
        </p:txBody>
      </p:sp>
      <p:grpSp>
        <p:nvGrpSpPr>
          <p:cNvPr id="8" name="Group 7"/>
          <p:cNvGrpSpPr/>
          <p:nvPr/>
        </p:nvGrpSpPr>
        <p:grpSpPr>
          <a:xfrm>
            <a:off x="691373" y="5257800"/>
            <a:ext cx="7156327" cy="1344839"/>
            <a:chOff x="691373" y="5830795"/>
            <a:chExt cx="7156327" cy="808268"/>
          </a:xfrm>
        </p:grpSpPr>
        <p:sp>
          <p:nvSpPr>
            <p:cNvPr id="4" name="TextBox 3"/>
            <p:cNvSpPr txBox="1"/>
            <p:nvPr/>
          </p:nvSpPr>
          <p:spPr>
            <a:xfrm>
              <a:off x="1090466" y="6324600"/>
              <a:ext cx="6757234" cy="314463"/>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smtClean="0"/>
                <a:t>Belonging to the “Demeter,” a Greek goddess</a:t>
              </a:r>
              <a:endParaRPr lang="en-US" sz="2800" dirty="0"/>
            </a:p>
          </p:txBody>
        </p:sp>
        <p:sp>
          <p:nvSpPr>
            <p:cNvPr id="7" name="Freeform 6"/>
            <p:cNvSpPr/>
            <p:nvPr/>
          </p:nvSpPr>
          <p:spPr>
            <a:xfrm>
              <a:off x="691373" y="5830795"/>
              <a:ext cx="550656" cy="633067"/>
            </a:xfrm>
            <a:custGeom>
              <a:avLst/>
              <a:gdLst>
                <a:gd name="connsiteX0" fmla="*/ 380682 w 550656"/>
                <a:gd name="connsiteY0" fmla="*/ 633067 h 633067"/>
                <a:gd name="connsiteX1" fmla="*/ 2310 w 550656"/>
                <a:gd name="connsiteY1" fmla="*/ 396584 h 633067"/>
                <a:gd name="connsiteX2" fmla="*/ 538337 w 550656"/>
                <a:gd name="connsiteY2" fmla="*/ 2446 h 633067"/>
                <a:gd name="connsiteX3" fmla="*/ 364917 w 550656"/>
                <a:gd name="connsiteY3" fmla="*/ 223164 h 633067"/>
                <a:gd name="connsiteX4" fmla="*/ 207261 w 550656"/>
                <a:gd name="connsiteY4" fmla="*/ 81274 h 633067"/>
                <a:gd name="connsiteX5" fmla="*/ 522572 w 550656"/>
                <a:gd name="connsiteY5" fmla="*/ 2446 h 63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656" h="633067">
                  <a:moveTo>
                    <a:pt x="380682" y="633067"/>
                  </a:moveTo>
                  <a:cubicBezTo>
                    <a:pt x="178358" y="567377"/>
                    <a:pt x="-23966" y="501687"/>
                    <a:pt x="2310" y="396584"/>
                  </a:cubicBezTo>
                  <a:cubicBezTo>
                    <a:pt x="28586" y="291481"/>
                    <a:pt x="477902" y="31349"/>
                    <a:pt x="538337" y="2446"/>
                  </a:cubicBezTo>
                  <a:cubicBezTo>
                    <a:pt x="598772" y="-26457"/>
                    <a:pt x="420096" y="210026"/>
                    <a:pt x="364917" y="223164"/>
                  </a:cubicBezTo>
                  <a:cubicBezTo>
                    <a:pt x="309738" y="236302"/>
                    <a:pt x="180985" y="118060"/>
                    <a:pt x="207261" y="81274"/>
                  </a:cubicBezTo>
                  <a:cubicBezTo>
                    <a:pt x="233537" y="44488"/>
                    <a:pt x="378054" y="23467"/>
                    <a:pt x="522572" y="2446"/>
                  </a:cubicBezTo>
                </a:path>
              </a:pathLst>
            </a:custGeom>
            <a:ln>
              <a:solidFill>
                <a:srgbClr val="7030A0"/>
              </a:solidFill>
            </a:ln>
            <a:effectLst>
              <a:outerShdw blurRad="76200" dir="13500000" sy="23000" kx="1200000" algn="br" rotWithShape="0">
                <a:prstClr val="black">
                  <a:alpha val="2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59361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962400"/>
            <a:ext cx="7772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What Made </a:t>
            </a:r>
            <a:r>
              <a:rPr lang="en-US" dirty="0" err="1" smtClean="0"/>
              <a:t>Jabez</a:t>
            </a:r>
            <a:r>
              <a:rPr lang="en-US" dirty="0" smtClean="0"/>
              <a:t> So Honorable And Great?</a:t>
            </a:r>
            <a:endParaRPr lang="en-US" dirty="0"/>
          </a:p>
        </p:txBody>
      </p:sp>
      <p:sp>
        <p:nvSpPr>
          <p:cNvPr id="6" name="Content Placeholder 5"/>
          <p:cNvSpPr>
            <a:spLocks noGrp="1"/>
          </p:cNvSpPr>
          <p:nvPr>
            <p:ph idx="1"/>
          </p:nvPr>
        </p:nvSpPr>
        <p:spPr/>
        <p:txBody>
          <a:bodyPr>
            <a:normAutofit/>
          </a:bodyPr>
          <a:lstStyle/>
          <a:p>
            <a:pPr>
              <a:buBlip>
                <a:blip r:embed="rId3"/>
              </a:buBlip>
            </a:pPr>
            <a:r>
              <a:rPr lang="en-US" sz="3200" dirty="0" smtClean="0">
                <a:solidFill>
                  <a:srgbClr val="7030A0"/>
                </a:solidFill>
              </a:rPr>
              <a:t>Not because he received a negative name</a:t>
            </a:r>
          </a:p>
          <a:p>
            <a:pPr>
              <a:buBlip>
                <a:blip r:embed="rId3"/>
              </a:buBlip>
            </a:pPr>
            <a:r>
              <a:rPr lang="en-US" sz="3200" dirty="0" smtClean="0">
                <a:solidFill>
                  <a:srgbClr val="7030A0"/>
                </a:solidFill>
              </a:rPr>
              <a:t>Not because he was given a good name by his parents</a:t>
            </a:r>
          </a:p>
          <a:p>
            <a:pPr>
              <a:buBlip>
                <a:blip r:embed="rId3"/>
              </a:buBlip>
            </a:pPr>
            <a:r>
              <a:rPr lang="en-US" sz="3200" dirty="0" smtClean="0">
                <a:solidFill>
                  <a:srgbClr val="7030A0"/>
                </a:solidFill>
              </a:rPr>
              <a:t>Not because he inherited a good name</a:t>
            </a:r>
          </a:p>
          <a:p>
            <a:pPr>
              <a:buBlip>
                <a:blip r:embed="rId4"/>
              </a:buBlip>
            </a:pPr>
            <a:r>
              <a:rPr lang="en-US" sz="3600" b="1" dirty="0" smtClean="0">
                <a:solidFill>
                  <a:srgbClr val="7030A0"/>
                </a:solidFill>
                <a:effectLst>
                  <a:outerShdw blurRad="50800" dist="38100" dir="5400000" algn="t" rotWithShape="0">
                    <a:prstClr val="black">
                      <a:alpha val="40000"/>
                    </a:prstClr>
                  </a:outerShdw>
                </a:effectLst>
              </a:rPr>
              <a:t>Because he </a:t>
            </a:r>
            <a:r>
              <a:rPr lang="en-US" sz="3600" b="1" dirty="0" smtClean="0">
                <a:solidFill>
                  <a:srgbClr val="7030A0"/>
                </a:solidFill>
                <a:effectLst>
                  <a:outerShdw blurRad="50800" dist="38100" dir="5400000" algn="t" rotWithShape="0">
                    <a:prstClr val="black">
                      <a:alpha val="40000"/>
                    </a:prstClr>
                  </a:outerShdw>
                </a:effectLst>
              </a:rPr>
              <a:t>called on the God of Israel!</a:t>
            </a:r>
            <a:endParaRPr lang="en-US" sz="3600" b="1" dirty="0" smtClean="0">
              <a:solidFill>
                <a:srgbClr val="7030A0"/>
              </a:solidFill>
              <a:effectLst>
                <a:outerShdw blurRad="50800" dist="38100" dir="5400000" algn="t" rotWithShape="0">
                  <a:prstClr val="black">
                    <a:alpha val="40000"/>
                  </a:prstClr>
                </a:outerShdw>
              </a:effectLst>
            </a:endParaRPr>
          </a:p>
          <a:p>
            <a:endParaRPr lang="en-US" sz="3200" dirty="0">
              <a:solidFill>
                <a:srgbClr val="7030A0"/>
              </a:solidFill>
            </a:endParaRPr>
          </a:p>
        </p:txBody>
      </p:sp>
    </p:spTree>
    <p:extLst>
      <p:ext uri="{BB962C8B-B14F-4D97-AF65-F5344CB8AC3E}">
        <p14:creationId xmlns:p14="http://schemas.microsoft.com/office/powerpoint/2010/main" val="25371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par>
                          <p:cTn id="19" fill="hold">
                            <p:stCondLst>
                              <p:cond delay="0"/>
                            </p:stCondLst>
                            <p:childTnLst>
                              <p:par>
                                <p:cTn id="20" presetID="21" presetClass="entr" presetSubtype="1"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Called On God?</a:t>
            </a:r>
            <a:endParaRPr lang="en-US" dirty="0"/>
          </a:p>
        </p:txBody>
      </p:sp>
      <p:sp>
        <p:nvSpPr>
          <p:cNvPr id="3" name="Content Placeholder 2"/>
          <p:cNvSpPr>
            <a:spLocks noGrp="1"/>
          </p:cNvSpPr>
          <p:nvPr>
            <p:ph idx="1"/>
          </p:nvPr>
        </p:nvSpPr>
        <p:spPr>
          <a:xfrm>
            <a:off x="457200" y="1600200"/>
            <a:ext cx="7848600" cy="4800600"/>
          </a:xfrm>
        </p:spPr>
        <p:txBody>
          <a:bodyPr>
            <a:noAutofit/>
          </a:bodyPr>
          <a:lstStyle/>
          <a:p>
            <a:r>
              <a:rPr lang="en-US" sz="3200" dirty="0" smtClean="0"/>
              <a:t>Listening to His Son (Heb. 1:1, 2; 2:1-3; 3:7)</a:t>
            </a:r>
          </a:p>
          <a:p>
            <a:r>
              <a:rPr lang="en-US" sz="3200" dirty="0" smtClean="0"/>
              <a:t>Believing in Him (Heb. 10:22)</a:t>
            </a:r>
          </a:p>
          <a:p>
            <a:r>
              <a:rPr lang="en-US" sz="3200" dirty="0" smtClean="0"/>
              <a:t>Turning from sin (3:8; 6:4-8)</a:t>
            </a:r>
          </a:p>
          <a:p>
            <a:r>
              <a:rPr lang="en-US" sz="3200" dirty="0" smtClean="0"/>
              <a:t>Proclaiming Christ (Heb. 2:11, 12; 5:5)</a:t>
            </a:r>
          </a:p>
          <a:p>
            <a:r>
              <a:rPr lang="en-US" sz="3200" dirty="0" smtClean="0"/>
              <a:t>Washing in baptism for the forgiveness of sins (Heb. 10:22)</a:t>
            </a:r>
          </a:p>
          <a:p>
            <a:r>
              <a:rPr lang="en-US" sz="3200" dirty="0" smtClean="0"/>
              <a:t>Remaining steadfast (Heb. 3:6, 14; 4:11; 10:23-25)</a:t>
            </a:r>
            <a:endParaRPr lang="en-US" sz="3200" dirty="0"/>
          </a:p>
        </p:txBody>
      </p:sp>
    </p:spTree>
    <p:extLst>
      <p:ext uri="{BB962C8B-B14F-4D97-AF65-F5344CB8AC3E}">
        <p14:creationId xmlns:p14="http://schemas.microsoft.com/office/powerpoint/2010/main" val="3829055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Jabez</a:t>
            </a:r>
            <a:r>
              <a:rPr lang="en-US" dirty="0" smtClean="0"/>
              <a:t>, Son of Sorrow</a:t>
            </a:r>
            <a:endParaRPr lang="en-US" dirty="0"/>
          </a:p>
        </p:txBody>
      </p:sp>
      <p:sp>
        <p:nvSpPr>
          <p:cNvPr id="3" name="Subtitle 2"/>
          <p:cNvSpPr>
            <a:spLocks noGrp="1"/>
          </p:cNvSpPr>
          <p:nvPr>
            <p:ph type="subTitle" idx="1"/>
          </p:nvPr>
        </p:nvSpPr>
        <p:spPr/>
        <p:txBody>
          <a:bodyPr/>
          <a:lstStyle/>
          <a:p>
            <a:r>
              <a:rPr lang="en-US" dirty="0" smtClean="0"/>
              <a:t>1 Chronicles 4:9, 10</a:t>
            </a:r>
            <a:endParaRPr lang="en-US" dirty="0"/>
          </a:p>
        </p:txBody>
      </p:sp>
      <p:sp>
        <p:nvSpPr>
          <p:cNvPr id="4" name="TextBox 3"/>
          <p:cNvSpPr txBox="1"/>
          <p:nvPr/>
        </p:nvSpPr>
        <p:spPr>
          <a:xfrm>
            <a:off x="762000" y="533400"/>
            <a:ext cx="2476960" cy="400110"/>
          </a:xfrm>
          <a:prstGeom prst="rect">
            <a:avLst/>
          </a:prstGeom>
          <a:noFill/>
        </p:spPr>
        <p:txBody>
          <a:bodyPr wrap="none" rtlCol="0">
            <a:spAutoFit/>
          </a:bodyPr>
          <a:lstStyle/>
          <a:p>
            <a:r>
              <a:rPr lang="en-US" sz="2000" i="1" dirty="0" smtClean="0"/>
              <a:t>A </a:t>
            </a:r>
            <a:r>
              <a:rPr lang="en-US" sz="2000" i="1" dirty="0"/>
              <a:t>N</a:t>
            </a:r>
            <a:r>
              <a:rPr lang="en-US" sz="2000" i="1" dirty="0" smtClean="0"/>
              <a:t>otable “Unknown”</a:t>
            </a:r>
            <a:endParaRPr lang="en-US" sz="2000" i="1" dirty="0"/>
          </a:p>
        </p:txBody>
      </p:sp>
      <p:sp>
        <p:nvSpPr>
          <p:cNvPr id="5" name="TextBox 4"/>
          <p:cNvSpPr txBox="1"/>
          <p:nvPr/>
        </p:nvSpPr>
        <p:spPr>
          <a:xfrm>
            <a:off x="0" y="6477000"/>
            <a:ext cx="8458200" cy="381000"/>
          </a:xfrm>
          <a:prstGeom prst="rect">
            <a:avLst/>
          </a:prstGeom>
          <a:noFill/>
        </p:spPr>
        <p:txBody>
          <a:bodyPr wrap="square" rtlCol="0">
            <a:spAutoFit/>
          </a:bodyPr>
          <a:lstStyle/>
          <a:p>
            <a:pPr algn="ctr"/>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213313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effectLst>
                  <a:outerShdw blurRad="38100" dist="38100" dir="2700000" algn="tl">
                    <a:srgbClr val="000000">
                      <a:alpha val="43137"/>
                    </a:srgbClr>
                  </a:outerShdw>
                </a:effectLst>
              </a:rPr>
              <a:t>Man of Honor</a:t>
            </a:r>
            <a:endParaRPr lang="en-US" sz="44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r>
              <a:rPr lang="en-US" spc="600" dirty="0" err="1" smtClean="0"/>
              <a:t>JABEZ</a:t>
            </a:r>
            <a:endParaRPr lang="en-US" spc="600" dirty="0"/>
          </a:p>
        </p:txBody>
      </p:sp>
      <p:sp>
        <p:nvSpPr>
          <p:cNvPr id="6" name="Isosceles Triangle 5"/>
          <p:cNvSpPr/>
          <p:nvPr/>
        </p:nvSpPr>
        <p:spPr>
          <a:xfrm>
            <a:off x="762000" y="2362200"/>
            <a:ext cx="2057400" cy="2514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effectLst>
                  <a:outerShdw blurRad="38100" dist="38100" dir="2700000" algn="tl">
                    <a:srgbClr val="000000">
                      <a:alpha val="43137"/>
                    </a:srgbClr>
                  </a:outerShdw>
                </a:effectLst>
              </a:rPr>
              <a:t>1</a:t>
            </a:r>
            <a:endParaRPr lang="en-US" sz="11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7889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457200" y="152400"/>
            <a:ext cx="7065963"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pPr algn="r"/>
            <a:r>
              <a:rPr lang="en-US" sz="3800" dirty="0" smtClean="0">
                <a:effectLst>
                  <a:outerShdw blurRad="38100" dist="38100" dir="2700000" algn="tl">
                    <a:srgbClr val="000000">
                      <a:alpha val="43137"/>
                    </a:srgbClr>
                  </a:outerShdw>
                </a:effectLst>
                <a:latin typeface="Adobe Gothic Std B" pitchFamily="34" charset="-128"/>
                <a:ea typeface="Adobe Gothic Std B" pitchFamily="34" charset="-128"/>
              </a:rPr>
              <a:t>“Now </a:t>
            </a:r>
            <a:r>
              <a:rPr lang="en-US" sz="3800" dirty="0" err="1" smtClean="0">
                <a:effectLst>
                  <a:outerShdw blurRad="38100" dist="38100" dir="2700000" algn="tl">
                    <a:srgbClr val="000000">
                      <a:alpha val="43137"/>
                    </a:srgbClr>
                  </a:outerShdw>
                </a:effectLst>
                <a:latin typeface="Adobe Gothic Std B" pitchFamily="34" charset="-128"/>
                <a:ea typeface="Adobe Gothic Std B" pitchFamily="34" charset="-128"/>
              </a:rPr>
              <a:t>Jabez</a:t>
            </a:r>
            <a:r>
              <a:rPr lang="en-US" sz="3800" dirty="0" smtClean="0">
                <a:effectLst>
                  <a:outerShdw blurRad="38100" dist="38100" dir="2700000" algn="tl">
                    <a:srgbClr val="000000">
                      <a:alpha val="43137"/>
                    </a:srgbClr>
                  </a:outerShdw>
                </a:effectLst>
                <a:latin typeface="Adobe Gothic Std B" pitchFamily="34" charset="-128"/>
                <a:ea typeface="Adobe Gothic Std B" pitchFamily="34" charset="-128"/>
              </a:rPr>
              <a:t> was more honorable than his brothers…” (v. 9)</a:t>
            </a:r>
            <a:endParaRPr lang="en-US" sz="3800"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600200"/>
            <a:ext cx="8001000" cy="5105400"/>
          </a:xfrm>
        </p:spPr>
        <p:txBody>
          <a:bodyPr>
            <a:normAutofit/>
          </a:bodyPr>
          <a:lstStyle/>
          <a:p>
            <a:pPr marL="114300" indent="0">
              <a:buNone/>
            </a:pPr>
            <a:r>
              <a:rPr lang="en-US" sz="2800" b="1" dirty="0" smtClean="0"/>
              <a:t>God takes note of our </a:t>
            </a:r>
            <a:r>
              <a:rPr lang="en-US" sz="2800" b="1" spc="300" dirty="0" smtClean="0">
                <a:effectLst>
                  <a:outerShdw blurRad="38100" dist="38100" dir="2700000" algn="tl">
                    <a:srgbClr val="000000">
                      <a:alpha val="43137"/>
                    </a:srgbClr>
                  </a:outerShdw>
                </a:effectLst>
                <a:latin typeface="Arial Black" pitchFamily="34" charset="0"/>
              </a:rPr>
              <a:t>CHARACTER</a:t>
            </a:r>
          </a:p>
          <a:p>
            <a:r>
              <a:rPr lang="en-US" b="1" dirty="0" smtClean="0"/>
              <a:t>A man of honor</a:t>
            </a:r>
          </a:p>
          <a:p>
            <a:pPr lvl="1"/>
            <a:r>
              <a:rPr lang="en-US" dirty="0" err="1" smtClean="0"/>
              <a:t>Jabez</a:t>
            </a:r>
            <a:r>
              <a:rPr lang="en-US" dirty="0" smtClean="0"/>
              <a:t> set himself apart from his brothers in honor</a:t>
            </a:r>
          </a:p>
          <a:p>
            <a:pPr lvl="1"/>
            <a:r>
              <a:rPr lang="en-US" dirty="0" smtClean="0"/>
              <a:t>His strong moral character </a:t>
            </a:r>
            <a:r>
              <a:rPr lang="en-US" dirty="0" smtClean="0"/>
              <a:t>led </a:t>
            </a:r>
            <a:r>
              <a:rPr lang="en-US" dirty="0" smtClean="0"/>
              <a:t>to God’s recognition</a:t>
            </a:r>
          </a:p>
          <a:p>
            <a:pPr lvl="1"/>
            <a:r>
              <a:rPr lang="en-US" dirty="0" smtClean="0"/>
              <a:t>An honorable man, in the truest sense, is a man who has continual association with God’s honor</a:t>
            </a:r>
          </a:p>
          <a:p>
            <a:r>
              <a:rPr lang="en-US" b="1" dirty="0" smtClean="0"/>
              <a:t>Proper honor is preceded with humility and fear</a:t>
            </a:r>
          </a:p>
          <a:p>
            <a:pPr lvl="1"/>
            <a:r>
              <a:rPr lang="en-US" dirty="0"/>
              <a:t>“By humility and the fear of the LORD Are riches and honor and </a:t>
            </a:r>
            <a:r>
              <a:rPr lang="en-US" dirty="0" smtClean="0"/>
              <a:t>life” (Prov. 22:4)</a:t>
            </a:r>
          </a:p>
          <a:p>
            <a:pPr lvl="1"/>
            <a:r>
              <a:rPr lang="en-US" dirty="0" smtClean="0"/>
              <a:t>Serving Christ grants honor from God (Jn. 12:26)</a:t>
            </a:r>
          </a:p>
        </p:txBody>
      </p:sp>
    </p:spTree>
    <p:extLst>
      <p:ext uri="{BB962C8B-B14F-4D97-AF65-F5344CB8AC3E}">
        <p14:creationId xmlns:p14="http://schemas.microsoft.com/office/powerpoint/2010/main" val="4196488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300" dirty="0" smtClean="0">
                <a:effectLst>
                  <a:outerShdw blurRad="38100" dist="38100" dir="2700000" algn="tl">
                    <a:srgbClr val="000000">
                      <a:alpha val="43137"/>
                    </a:srgbClr>
                  </a:outerShdw>
                </a:effectLst>
                <a:latin typeface="Adobe Heiti Std R" pitchFamily="34" charset="-128"/>
                <a:ea typeface="Adobe Heiti Std R" pitchFamily="34" charset="-128"/>
              </a:rPr>
              <a:t>The </a:t>
            </a:r>
            <a:r>
              <a:rPr lang="en-US" spc="300" dirty="0" smtClean="0">
                <a:effectLst>
                  <a:outerShdw blurRad="38100" dist="38100" dir="2700000" algn="tl">
                    <a:srgbClr val="000000">
                      <a:alpha val="43137"/>
                    </a:srgbClr>
                  </a:outerShdw>
                </a:effectLst>
                <a:latin typeface="Bauhaus 93" pitchFamily="82" charset="0"/>
                <a:ea typeface="Adobe Gothic Std B" pitchFamily="34" charset="-128"/>
              </a:rPr>
              <a:t>DISHONORABLE</a:t>
            </a:r>
            <a:r>
              <a:rPr lang="en-US" spc="300" dirty="0" smtClean="0">
                <a:effectLst>
                  <a:outerShdw blurRad="38100" dist="38100" dir="2700000" algn="tl">
                    <a:srgbClr val="000000">
                      <a:alpha val="43137"/>
                    </a:srgbClr>
                  </a:outerShdw>
                </a:effectLst>
                <a:latin typeface="Adobe Heiti Std R" pitchFamily="34" charset="-128"/>
                <a:ea typeface="Adobe Heiti Std R" pitchFamily="34" charset="-128"/>
              </a:rPr>
              <a:t> trap </a:t>
            </a:r>
            <a:r>
              <a:rPr lang="en-US" spc="300" dirty="0" smtClean="0">
                <a:effectLst>
                  <a:outerShdw blurRad="38100" dist="38100" dir="2700000" algn="tl">
                    <a:srgbClr val="000000">
                      <a:alpha val="43137"/>
                    </a:srgbClr>
                  </a:outerShdw>
                </a:effectLst>
                <a:latin typeface="Adobe Heiti Std R" pitchFamily="34" charset="-128"/>
                <a:ea typeface="Adobe Heiti Std R" pitchFamily="34" charset="-128"/>
              </a:rPr>
              <a:t>in pursuing honor</a:t>
            </a:r>
            <a:endParaRPr lang="en-US" spc="300" dirty="0">
              <a:effectLst>
                <a:outerShdw blurRad="38100" dist="38100" dir="2700000" algn="tl">
                  <a:srgbClr val="000000">
                    <a:alpha val="43137"/>
                  </a:srgbClr>
                </a:outerShdw>
              </a:effectLst>
              <a:latin typeface="Adobe Heiti Std R" pitchFamily="34" charset="-128"/>
              <a:ea typeface="Adobe Heiti Std R" pitchFamily="34" charset="-128"/>
            </a:endParaRPr>
          </a:p>
        </p:txBody>
      </p:sp>
      <p:sp>
        <p:nvSpPr>
          <p:cNvPr id="3" name="Content Placeholder 2"/>
          <p:cNvSpPr>
            <a:spLocks noGrp="1"/>
          </p:cNvSpPr>
          <p:nvPr>
            <p:ph idx="1"/>
          </p:nvPr>
        </p:nvSpPr>
        <p:spPr/>
        <p:txBody>
          <a:bodyPr>
            <a:normAutofit/>
          </a:bodyPr>
          <a:lstStyle/>
          <a:p>
            <a:r>
              <a:rPr lang="en-US" i="1" dirty="0" smtClean="0">
                <a:solidFill>
                  <a:srgbClr val="C00000"/>
                </a:solidFill>
              </a:rPr>
              <a:t>Seeking to be honored by men</a:t>
            </a:r>
          </a:p>
          <a:p>
            <a:pPr lvl="1"/>
            <a:r>
              <a:rPr lang="en-US" dirty="0" smtClean="0"/>
              <a:t>John 5:44, “How </a:t>
            </a:r>
            <a:r>
              <a:rPr lang="en-US" dirty="0"/>
              <a:t>can you believe, who receive honor from one another, and do not seek the honor that comes from the only God</a:t>
            </a:r>
            <a:r>
              <a:rPr lang="en-US" dirty="0" smtClean="0"/>
              <a:t>?”</a:t>
            </a:r>
          </a:p>
          <a:p>
            <a:pPr lvl="1"/>
            <a:r>
              <a:rPr lang="en-US" dirty="0" smtClean="0"/>
              <a:t>John 12:42, 43</a:t>
            </a:r>
          </a:p>
          <a:p>
            <a:r>
              <a:rPr lang="en-US" i="1" dirty="0" smtClean="0">
                <a:solidFill>
                  <a:srgbClr val="C00000"/>
                </a:solidFill>
              </a:rPr>
              <a:t>Despising Correction </a:t>
            </a:r>
            <a:r>
              <a:rPr lang="en-US" i="1" dirty="0" smtClean="0">
                <a:solidFill>
                  <a:srgbClr val="C00000"/>
                </a:solidFill>
              </a:rPr>
              <a:t>= Dishonor</a:t>
            </a:r>
          </a:p>
          <a:p>
            <a:pPr lvl="1"/>
            <a:r>
              <a:rPr lang="en-US" i="1" dirty="0" smtClean="0"/>
              <a:t>Regarding </a:t>
            </a:r>
            <a:r>
              <a:rPr lang="en-US" i="1" dirty="0"/>
              <a:t>Correction = </a:t>
            </a:r>
            <a:r>
              <a:rPr lang="en-US" i="1" dirty="0" smtClean="0"/>
              <a:t>Honor</a:t>
            </a:r>
            <a:endParaRPr lang="en-US" i="1" dirty="0">
              <a:solidFill>
                <a:srgbClr val="C00000"/>
              </a:solidFill>
            </a:endParaRPr>
          </a:p>
          <a:p>
            <a:pPr lvl="1"/>
            <a:r>
              <a:rPr lang="en-US" dirty="0"/>
              <a:t>“Poverty and shame will come to him who disdains correction, But he who regards a rebuke will be honored” (Prov. 13:18</a:t>
            </a:r>
            <a:r>
              <a:rPr lang="en-US" dirty="0" smtClean="0"/>
              <a:t>)</a:t>
            </a:r>
            <a:endParaRPr lang="en-US" dirty="0" smtClean="0"/>
          </a:p>
        </p:txBody>
      </p:sp>
    </p:spTree>
    <p:extLst>
      <p:ext uri="{BB962C8B-B14F-4D97-AF65-F5344CB8AC3E}">
        <p14:creationId xmlns:p14="http://schemas.microsoft.com/office/powerpoint/2010/main" val="19979957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effectLst>
                  <a:outerShdw blurRad="38100" dist="38100" dir="2700000" algn="tl">
                    <a:srgbClr val="000000">
                      <a:alpha val="43137"/>
                    </a:srgbClr>
                  </a:outerShdw>
                </a:effectLst>
              </a:rPr>
              <a:t>Observations For Mothers</a:t>
            </a:r>
            <a:endParaRPr lang="en-US" sz="44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r>
              <a:rPr lang="en-US" spc="600" dirty="0" err="1" smtClean="0"/>
              <a:t>JABEZ</a:t>
            </a:r>
            <a:endParaRPr lang="en-US" spc="600" dirty="0"/>
          </a:p>
        </p:txBody>
      </p:sp>
      <p:sp>
        <p:nvSpPr>
          <p:cNvPr id="6" name="Isosceles Triangle 5"/>
          <p:cNvSpPr/>
          <p:nvPr/>
        </p:nvSpPr>
        <p:spPr>
          <a:xfrm>
            <a:off x="762000" y="2362200"/>
            <a:ext cx="2057400" cy="2514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effectLst>
                  <a:outerShdw blurRad="38100" dist="38100" dir="2700000" algn="tl">
                    <a:srgbClr val="000000">
                      <a:alpha val="43137"/>
                    </a:srgbClr>
                  </a:outerShdw>
                </a:effectLst>
              </a:rPr>
              <a:t>2</a:t>
            </a:r>
            <a:endParaRPr lang="en-US" sz="11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60978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spc="-150" dirty="0" smtClean="0"/>
              <a:t>“and </a:t>
            </a:r>
            <a:r>
              <a:rPr lang="en-US" sz="3700" spc="-150" dirty="0"/>
              <a:t>his mother called his name </a:t>
            </a:r>
            <a:r>
              <a:rPr lang="en-US" sz="3700" spc="-150" dirty="0" err="1"/>
              <a:t>Jabez</a:t>
            </a:r>
            <a:r>
              <a:rPr lang="en-US" sz="3700" spc="-150" dirty="0"/>
              <a:t>, saying, </a:t>
            </a:r>
            <a:r>
              <a:rPr lang="en-US" sz="3700" spc="-150" dirty="0" smtClean="0"/>
              <a:t>‘Because </a:t>
            </a:r>
            <a:r>
              <a:rPr lang="en-US" sz="3700" spc="-150" dirty="0"/>
              <a:t>I bore him in </a:t>
            </a:r>
            <a:r>
              <a:rPr lang="en-US" sz="3700" spc="-150" dirty="0" smtClean="0"/>
              <a:t>pain’” (v. 9)</a:t>
            </a:r>
            <a:endParaRPr lang="en-US" sz="3700" spc="-150" dirty="0"/>
          </a:p>
        </p:txBody>
      </p:sp>
      <p:sp>
        <p:nvSpPr>
          <p:cNvPr id="3" name="Content Placeholder 2"/>
          <p:cNvSpPr>
            <a:spLocks noGrp="1"/>
          </p:cNvSpPr>
          <p:nvPr>
            <p:ph idx="1"/>
          </p:nvPr>
        </p:nvSpPr>
        <p:spPr>
          <a:xfrm>
            <a:off x="457200" y="1905000"/>
            <a:ext cx="8077200" cy="4953000"/>
          </a:xfrm>
        </p:spPr>
        <p:txBody>
          <a:bodyPr>
            <a:normAutofit/>
          </a:bodyPr>
          <a:lstStyle/>
          <a:p>
            <a:r>
              <a:rPr lang="en-US" sz="3200" dirty="0" smtClean="0">
                <a:latin typeface="Aharoni" pitchFamily="2" charset="-79"/>
                <a:ea typeface="Adobe Gothic Std B" pitchFamily="34" charset="-128"/>
                <a:cs typeface="Aharoni" pitchFamily="2" charset="-79"/>
              </a:rPr>
              <a:t>Hard trial in birth</a:t>
            </a:r>
          </a:p>
          <a:p>
            <a:pPr lvl="1"/>
            <a:r>
              <a:rPr lang="en-US" sz="3200" dirty="0" smtClean="0"/>
              <a:t>A reminder of the effects of sin (Gen. 3:16)</a:t>
            </a:r>
          </a:p>
          <a:p>
            <a:r>
              <a:rPr lang="en-US" sz="3200" dirty="0" smtClean="0">
                <a:latin typeface="Aharoni" pitchFamily="2" charset="-79"/>
                <a:ea typeface="Adobe Gothic Std B" pitchFamily="34" charset="-128"/>
                <a:cs typeface="Aharoni" pitchFamily="2" charset="-79"/>
              </a:rPr>
              <a:t>A mother’s love through sorrow</a:t>
            </a:r>
          </a:p>
          <a:p>
            <a:pPr lvl="1"/>
            <a:r>
              <a:rPr lang="en-US" sz="3200" dirty="0" smtClean="0"/>
              <a:t>The first memories </a:t>
            </a:r>
            <a:r>
              <a:rPr lang="en-US" sz="3200" dirty="0" err="1" smtClean="0"/>
              <a:t>Jabez</a:t>
            </a:r>
            <a:r>
              <a:rPr lang="en-US" sz="3200" dirty="0"/>
              <a:t> </a:t>
            </a:r>
            <a:r>
              <a:rPr lang="en-US" sz="3200" dirty="0" smtClean="0"/>
              <a:t>gave consisted of pain and tears</a:t>
            </a:r>
          </a:p>
          <a:p>
            <a:pPr lvl="1"/>
            <a:r>
              <a:rPr lang="en-US" sz="3200" dirty="0" smtClean="0"/>
              <a:t>From trial and training came the sweet fruit of righteousness—</a:t>
            </a:r>
            <a:r>
              <a:rPr lang="en-US" sz="3200" dirty="0" err="1" smtClean="0"/>
              <a:t>Jabez</a:t>
            </a:r>
            <a:r>
              <a:rPr lang="en-US" sz="3200" dirty="0" smtClean="0"/>
              <a:t> grew into an honorable man</a:t>
            </a:r>
            <a:r>
              <a:rPr lang="en-US" sz="3200" dirty="0" smtClean="0"/>
              <a:t>!</a:t>
            </a:r>
          </a:p>
        </p:txBody>
      </p:sp>
    </p:spTree>
    <p:extLst>
      <p:ext uri="{BB962C8B-B14F-4D97-AF65-F5344CB8AC3E}">
        <p14:creationId xmlns:p14="http://schemas.microsoft.com/office/powerpoint/2010/main" val="3347191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Godly Mothers Imparting Faith To </a:t>
            </a:r>
            <a:r>
              <a:rPr lang="en-US" dirty="0" smtClean="0"/>
              <a:t>Children</a:t>
            </a:r>
            <a:endParaRPr lang="en-US" dirty="0"/>
          </a:p>
        </p:txBody>
      </p:sp>
      <p:sp>
        <p:nvSpPr>
          <p:cNvPr id="3" name="Content Placeholder 2"/>
          <p:cNvSpPr>
            <a:spLocks noGrp="1"/>
          </p:cNvSpPr>
          <p:nvPr>
            <p:ph idx="1"/>
          </p:nvPr>
        </p:nvSpPr>
        <p:spPr>
          <a:xfrm>
            <a:off x="457200" y="1600200"/>
            <a:ext cx="7620000" cy="5257800"/>
          </a:xfrm>
        </p:spPr>
        <p:txBody>
          <a:bodyPr>
            <a:noAutofit/>
          </a:bodyPr>
          <a:lstStyle/>
          <a:p>
            <a:pPr marL="628650" indent="-514350">
              <a:buClr>
                <a:srgbClr val="7030A0"/>
              </a:buClr>
              <a:buFont typeface="+mj-lt"/>
              <a:buAutoNum type="arabicPeriod"/>
            </a:pPr>
            <a:r>
              <a:rPr lang="en-US" sz="3200" dirty="0" smtClean="0">
                <a:solidFill>
                  <a:srgbClr val="7030A0"/>
                </a:solidFill>
                <a:latin typeface="Arial Black" pitchFamily="34" charset="0"/>
              </a:rPr>
              <a:t>Have “genuine faith” </a:t>
            </a:r>
            <a:br>
              <a:rPr lang="en-US" sz="3200" dirty="0" smtClean="0">
                <a:solidFill>
                  <a:srgbClr val="7030A0"/>
                </a:solidFill>
                <a:latin typeface="Arial Black" pitchFamily="34" charset="0"/>
              </a:rPr>
            </a:br>
            <a:r>
              <a:rPr lang="en-US" sz="3200" dirty="0" smtClean="0"/>
              <a:t>(2 Tim. 1:5; 1 Tim. 1:5)	</a:t>
            </a:r>
          </a:p>
          <a:p>
            <a:pPr lvl="1"/>
            <a:r>
              <a:rPr lang="en-US" sz="3200" dirty="0" smtClean="0"/>
              <a:t>The godly mother’s example matches Christ’s template</a:t>
            </a:r>
          </a:p>
          <a:p>
            <a:pPr lvl="1"/>
            <a:r>
              <a:rPr lang="en-US" sz="3200" dirty="0"/>
              <a:t>“The haters of the LORD would pretend submission to Him, But their fate would endure </a:t>
            </a:r>
            <a:r>
              <a:rPr lang="en-US" sz="3200" dirty="0" smtClean="0"/>
              <a:t>forever” (Ps. 81:5)</a:t>
            </a:r>
          </a:p>
        </p:txBody>
      </p:sp>
    </p:spTree>
    <p:extLst>
      <p:ext uri="{BB962C8B-B14F-4D97-AF65-F5344CB8AC3E}">
        <p14:creationId xmlns:p14="http://schemas.microsoft.com/office/powerpoint/2010/main" val="215922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Godly Mothers Imparting Faith To Children</a:t>
            </a:r>
            <a:endParaRPr lang="en-US" dirty="0"/>
          </a:p>
        </p:txBody>
      </p:sp>
      <p:sp>
        <p:nvSpPr>
          <p:cNvPr id="3" name="Content Placeholder 2"/>
          <p:cNvSpPr>
            <a:spLocks noGrp="1"/>
          </p:cNvSpPr>
          <p:nvPr>
            <p:ph idx="1"/>
          </p:nvPr>
        </p:nvSpPr>
        <p:spPr>
          <a:xfrm>
            <a:off x="457200" y="1600200"/>
            <a:ext cx="7620000" cy="5257800"/>
          </a:xfrm>
        </p:spPr>
        <p:txBody>
          <a:bodyPr>
            <a:noAutofit/>
          </a:bodyPr>
          <a:lstStyle/>
          <a:p>
            <a:pPr marL="628650" indent="-514350">
              <a:buClr>
                <a:srgbClr val="7030A0"/>
              </a:buClr>
              <a:buFont typeface="+mj-lt"/>
              <a:buAutoNum type="arabicPeriod" startAt="2"/>
            </a:pPr>
            <a:r>
              <a:rPr lang="en-US" sz="3200" dirty="0" smtClean="0">
                <a:solidFill>
                  <a:srgbClr val="7030A0"/>
                </a:solidFill>
                <a:latin typeface="Arial Black" pitchFamily="34" charset="0"/>
              </a:rPr>
              <a:t>Magnify the Lord </a:t>
            </a:r>
            <a:r>
              <a:rPr lang="en-US" sz="3200" dirty="0" smtClean="0"/>
              <a:t>(Lk. 1:46)</a:t>
            </a:r>
          </a:p>
          <a:p>
            <a:pPr lvl="1"/>
            <a:r>
              <a:rPr lang="en-US" sz="3200" dirty="0" smtClean="0"/>
              <a:t>Do not avoid any opportunity to worship with the church (Heb. 10:25)</a:t>
            </a:r>
          </a:p>
          <a:p>
            <a:pPr lvl="1"/>
            <a:r>
              <a:rPr lang="en-US" sz="3200" dirty="0" smtClean="0"/>
              <a:t>Instigate Bible discussions whenever possible</a:t>
            </a:r>
          </a:p>
          <a:p>
            <a:pPr lvl="1"/>
            <a:r>
              <a:rPr lang="en-US" sz="3200" dirty="0" smtClean="0"/>
              <a:t>Take advantage of teachable moments</a:t>
            </a:r>
          </a:p>
          <a:p>
            <a:pPr marL="628650" indent="-514350">
              <a:buClr>
                <a:srgbClr val="7030A0"/>
              </a:buClr>
              <a:buFont typeface="+mj-lt"/>
              <a:buAutoNum type="arabicPeriod" startAt="2"/>
            </a:pPr>
            <a:r>
              <a:rPr lang="en-US" sz="3200" dirty="0" smtClean="0">
                <a:solidFill>
                  <a:srgbClr val="7030A0"/>
                </a:solidFill>
                <a:latin typeface="Arial Black" pitchFamily="34" charset="0"/>
              </a:rPr>
              <a:t>Display Christ-like submission </a:t>
            </a:r>
            <a:r>
              <a:rPr lang="en-US" sz="3200" dirty="0" smtClean="0"/>
              <a:t>(Eph. 5:22)</a:t>
            </a:r>
          </a:p>
        </p:txBody>
      </p:sp>
    </p:spTree>
    <p:extLst>
      <p:ext uri="{BB962C8B-B14F-4D97-AF65-F5344CB8AC3E}">
        <p14:creationId xmlns:p14="http://schemas.microsoft.com/office/powerpoint/2010/main" val="32130686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Adjacency</Template>
  <TotalTime>2005</TotalTime>
  <Words>1775</Words>
  <Application>Microsoft Office PowerPoint</Application>
  <PresentationFormat>On-screen Show (4:3)</PresentationFormat>
  <Paragraphs>122</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Cambria</vt:lpstr>
      <vt:lpstr>Adobe Gothic Std B</vt:lpstr>
      <vt:lpstr>Calibri</vt:lpstr>
      <vt:lpstr>Bauhaus 93</vt:lpstr>
      <vt:lpstr>Arial Black</vt:lpstr>
      <vt:lpstr>Aharoni</vt:lpstr>
      <vt:lpstr>Adobe Heiti Std R</vt:lpstr>
      <vt:lpstr>Adjacency</vt:lpstr>
      <vt:lpstr>PowerPoint Presentation</vt:lpstr>
      <vt:lpstr>Jabez, Son of Sorrow</vt:lpstr>
      <vt:lpstr>Man of Honor</vt:lpstr>
      <vt:lpstr>“Now Jabez was more honorable than his brothers…” (v. 9)</vt:lpstr>
      <vt:lpstr>The DISHONORABLE trap in pursuing honor</vt:lpstr>
      <vt:lpstr>Observations For Mothers</vt:lpstr>
      <vt:lpstr>“and his mother called his name Jabez, saying, ‘Because I bore him in pain’” (v. 9)</vt:lpstr>
      <vt:lpstr>Godly Mothers Imparting Faith To Children</vt:lpstr>
      <vt:lpstr>Godly Mothers Imparting Faith To Children</vt:lpstr>
      <vt:lpstr>Godly Mothers Imparting Faith To Children</vt:lpstr>
      <vt:lpstr>Godly Mothers Imparting Faith To Children</vt:lpstr>
      <vt:lpstr>Named For Pain</vt:lpstr>
      <vt:lpstr>“and his mother called his name Jabez, saying, ‘Because I bore him in pain’” (v. 9)</vt:lpstr>
      <vt:lpstr>Should Seek Good Names</vt:lpstr>
      <vt:lpstr>What Made Jabez So Honorable And Great?</vt:lpstr>
      <vt:lpstr>Have You Called On God?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Jabez</dc:title>
  <dc:creator>Steven J. Wallace</dc:creator>
  <cp:lastModifiedBy>Steven J. Wallace</cp:lastModifiedBy>
  <cp:revision>84</cp:revision>
  <dcterms:created xsi:type="dcterms:W3CDTF">2011-09-14T20:49:02Z</dcterms:created>
  <dcterms:modified xsi:type="dcterms:W3CDTF">2013-09-07T19:58:28Z</dcterms:modified>
</cp:coreProperties>
</file>