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3" r:id="rId2"/>
    <p:sldMasterId id="2147483673" r:id="rId3"/>
    <p:sldMasterId id="2147483685" r:id="rId4"/>
    <p:sldMasterId id="2147483697" r:id="rId5"/>
    <p:sldMasterId id="2147483706" r:id="rId6"/>
  </p:sldMasterIdLst>
  <p:notesMasterIdLst>
    <p:notesMasterId r:id="rId21"/>
  </p:notesMasterIdLst>
  <p:sldIdLst>
    <p:sldId id="269" r:id="rId7"/>
    <p:sldId id="271" r:id="rId8"/>
    <p:sldId id="258" r:id="rId9"/>
    <p:sldId id="273" r:id="rId10"/>
    <p:sldId id="274" r:id="rId11"/>
    <p:sldId id="275" r:id="rId12"/>
    <p:sldId id="276" r:id="rId13"/>
    <p:sldId id="277" r:id="rId14"/>
    <p:sldId id="272" r:id="rId15"/>
    <p:sldId id="279" r:id="rId16"/>
    <p:sldId id="278" r:id="rId17"/>
    <p:sldId id="280" r:id="rId18"/>
    <p:sldId id="281" r:id="rId19"/>
    <p:sldId id="282" r:id="rId20"/>
  </p:sldIdLst>
  <p:sldSz cx="9144000" cy="6858000" type="screen4x3"/>
  <p:notesSz cx="6858000" cy="9144000"/>
  <p:embeddedFontLst>
    <p:embeddedFont>
      <p:font typeface="Webdings" panose="05030102010509060703" pitchFamily="18" charset="2"/>
      <p:regular r:id="rId22"/>
    </p:embeddedFont>
    <p:embeddedFont>
      <p:font typeface="Bell MT" panose="02020503060305020303" pitchFamily="18" charset="0"/>
      <p:regular r:id="rId23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erlin Sans FB Demi" panose="020E0802020502020306" pitchFamily="34" charset="0"/>
      <p:bold r:id="rId30"/>
    </p:embeddedFont>
    <p:embeddedFont>
      <p:font typeface="Arial Black" panose="020B0A04020102020204" pitchFamily="34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74" autoAdjust="0"/>
  </p:normalViewPr>
  <p:slideViewPr>
    <p:cSldViewPr>
      <p:cViewPr varScale="1">
        <p:scale>
          <a:sx n="49" d="100"/>
          <a:sy n="49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8FEC0-E7F1-49D3-B929-2990F179C56C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B202B-01D1-4C69-8D82-BD19FC14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3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0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07382-D453-4B88-9111-055225B916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4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3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6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202B-01D1-4C69-8D82-BD19FC146D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8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83" y="0"/>
            <a:ext cx="2232965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9D52C-1395-4776-92BB-4DB81D786F6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10F7F-2B73-4F12-A150-64BBA9F854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 rot="21386481">
            <a:off x="1219200" y="5181600"/>
            <a:ext cx="64770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  <a:latin typeface="Bell Gothic Std Black" pitchFamily="34" charset="0"/>
              </a:defRPr>
            </a:lvl1pPr>
            <a:lvl2pPr marL="457200" indent="0">
              <a:buNone/>
              <a:defRPr>
                <a:solidFill>
                  <a:srgbClr val="FFC000"/>
                </a:solidFill>
                <a:latin typeface="Bell Gothic Std Black" pitchFamily="34" charset="0"/>
              </a:defRPr>
            </a:lvl2pPr>
            <a:lvl3pPr marL="914400" indent="0">
              <a:buNone/>
              <a:defRPr>
                <a:solidFill>
                  <a:srgbClr val="FFC000"/>
                </a:solidFill>
                <a:latin typeface="Bell Gothic Std Black" pitchFamily="34" charset="0"/>
              </a:defRPr>
            </a:lvl3pPr>
            <a:lvl4pPr marL="1371600" indent="0">
              <a:buNone/>
              <a:defRPr>
                <a:solidFill>
                  <a:srgbClr val="FFC000"/>
                </a:solidFill>
                <a:latin typeface="Bell Gothic Std Black" pitchFamily="34" charset="0"/>
              </a:defRPr>
            </a:lvl4pPr>
            <a:lvl5pPr marL="1828800" indent="0">
              <a:buNone/>
              <a:defRPr>
                <a:solidFill>
                  <a:srgbClr val="FFC000"/>
                </a:solidFill>
                <a:latin typeface="Bell Gothic Std Black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7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11915-8BC3-4E3C-800D-697E9BBB2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85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697FA-D794-4210-A96D-E73A03206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59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1383A-0808-488E-AD1C-287C1B2C1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E0DD-0EA8-432D-B4C2-B331D51DF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772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3FF10-0984-49B4-8C22-D68993B8A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39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88E2B-03D6-4E10-9FA9-183A736DA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91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B807F-2A62-4774-BD49-F4173D6BB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51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473F9-8752-4501-B154-35F4FFA69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15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1BAB2-C7EA-4408-AAB7-54650FBEB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307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4197F-1A5F-4AE7-9CA5-44F30592E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24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D52C-1395-4776-92BB-4DB81D786F6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0F7F-2B73-4F12-A150-64BBA9F8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4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BBDB4-F09C-4B99-9F3E-89FCAD44E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565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F3C98-CEA4-4CA2-B363-530BC68A9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235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D2B4F-1706-454B-8F53-524B1D85F1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34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6588-A429-45A5-8E5C-1C2457B463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61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5A166-EDAF-42F8-8D8C-16F75A7510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41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4E4AA-25D6-4AF3-A1A7-366ED9D998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95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CB472-3ADD-42EE-BA50-5D134C068D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29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1B76A-373C-463D-B523-14C356F53D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1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ACDE0-1F74-4053-A470-2AC0E0AA6B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90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863B6-ECFB-4499-9DF8-47D9F508B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9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4400"/>
            <a:ext cx="6172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2670175"/>
            <a:ext cx="6096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AA756-D00E-492C-A3B7-8E25E58BA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85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5649A-08E5-4E47-8718-E039105FE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95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BB73A-70BF-47AA-A340-DACCAB8A72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20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9F017-55B7-4B4E-BDA5-738EA96D53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55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4400"/>
            <a:ext cx="6172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2670175"/>
            <a:ext cx="6096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AA756-D00E-492C-A3B7-8E25E58BA0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2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54CC5-ADFB-4640-870E-90ADFFB0A0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81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566987"/>
            <a:ext cx="56753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066800"/>
            <a:ext cx="56753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28A9C-BCC5-44C1-9BA8-69A4DC9A27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95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F4605-5714-4DFA-80F2-7C80892067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21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37326-0039-4E0E-8C6A-B02AA4546F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47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9E334-A5FD-4281-9DB4-1CB975302B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68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5F21D-6954-41E0-B400-10C3A725EC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7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54CC5-ADFB-4640-870E-90ADFFB0A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41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11915-8BC3-4E3C-800D-697E9BBB25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37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697FA-D794-4210-A96D-E73A032067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548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1383A-0808-488E-AD1C-287C1B2C1C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74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E0DD-0EA8-432D-B4C2-B331D51DF5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90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3FF10-0984-49B4-8C22-D68993B8A6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71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88E2B-03D6-4E10-9FA9-183A736DA3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8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B807F-2A62-4774-BD49-F4173D6BB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473F9-8752-4501-B154-35F4FFA69E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64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1BAB2-C7EA-4408-AAB7-54650FBEBE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28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4197F-1A5F-4AE7-9CA5-44F3059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3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566987"/>
            <a:ext cx="56753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066800"/>
            <a:ext cx="56753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28A9C-BCC5-44C1-9BA8-69A4DC9A2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83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BBDB4-F09C-4B99-9F3E-89FCAD44E3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63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F3C98-CEA4-4CA2-B363-530BC68A9C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6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F4605-5714-4DFA-80F2-7C8089206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6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37326-0039-4E0E-8C6A-B02AA4546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82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9E334-A5FD-4281-9DB4-1CB975302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80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5F21D-6954-41E0-B400-10C3A725E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62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4C9D52C-1395-4776-92BB-4DB81D786F6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910F7F-2B73-4F12-A150-64BBA9F85492}" type="slidenum">
              <a:rPr lang="en-US" smtClean="0"/>
              <a:t>‹#›</a:t>
            </a:fld>
            <a:endParaRPr lang="en-US"/>
          </a:p>
        </p:txBody>
      </p:sp>
      <p:pic>
        <p:nvPicPr>
          <p:cNvPr id="1179" name="Picture 155" descr="origin of gods judgment_t_n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52E99B-0EC6-4A34-B3B8-CE55BED410B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57" name="Picture 161" descr="origin of gods judgment_c_n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Grayscale trans="17000" pencilSize="1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/>
        </p:blipFill>
        <p:spPr>
          <a:xfrm>
            <a:off x="0" y="0"/>
            <a:ext cx="2895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rgbClr val="FFC000"/>
            </a:solidFill>
          </a:ln>
          <a:solidFill>
            <a:schemeClr val="bg2">
              <a:lumMod val="50000"/>
            </a:schemeClr>
          </a:solidFill>
          <a:effectLst>
            <a:glow rad="101600">
              <a:schemeClr val="bg2">
                <a:alpha val="60000"/>
              </a:schemeClr>
            </a:glow>
          </a:effectLst>
          <a:latin typeface="Bell Gothic Std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Bell Gothic Std Ligh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Bell Gothic Std 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Bell Gothic Std Ligh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Bell Gothic Std Ligh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2" name="Picture 92" descr="deciphering satans schemes_c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1DCD56-B0E7-4D4E-B8E4-6EEBD0A8FA2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 radius="6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5" y="1464744"/>
            <a:ext cx="8249925" cy="470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rgbClr val="FFC000"/>
            </a:solidFill>
          </a:ln>
          <a:solidFill>
            <a:schemeClr val="bg2">
              <a:lumMod val="50000"/>
            </a:schemeClr>
          </a:solidFill>
          <a:effectLst>
            <a:glow rad="101600">
              <a:schemeClr val="bg2">
                <a:alpha val="60000"/>
              </a:schemeClr>
            </a:glow>
          </a:effectLst>
          <a:latin typeface="Bell Gothic Std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Bell Gothic Std Ligh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Bell Gothic Std 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Bell Gothic Std Ligh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Bell Gothic Std Ligh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FAC1E3-D8F5-4801-9E95-4EB784F029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80" name="Picture 156" descr="origin of gods judgment_t_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Grayscale trans="17000" pencilSize="1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/>
        </p:blipFill>
        <p:spPr>
          <a:xfrm flipH="1">
            <a:off x="7394028" y="18757"/>
            <a:ext cx="1749972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11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rgbClr val="FFC000"/>
            </a:solidFill>
          </a:ln>
          <a:solidFill>
            <a:schemeClr val="bg2">
              <a:lumMod val="50000"/>
            </a:schemeClr>
          </a:solidFill>
          <a:effectLst>
            <a:glow rad="101600">
              <a:schemeClr val="bg2">
                <a:alpha val="60000"/>
              </a:schemeClr>
            </a:glow>
          </a:effectLst>
          <a:latin typeface="Bell Gothic Std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Bell Gothic Std Ligh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Bell Gothic Std 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Bell Gothic Std Ligh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Bell Gothic Std Ligh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52E99B-0EC6-4A34-B3B8-CE55BED410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257" name="Picture 161" descr="origin of gods judgment_c_n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Grayscale trans="17000" pencilSize="1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/>
        </p:blipFill>
        <p:spPr>
          <a:xfrm>
            <a:off x="0" y="0"/>
            <a:ext cx="2895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1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rgbClr val="FFC000"/>
            </a:solidFill>
          </a:ln>
          <a:solidFill>
            <a:schemeClr val="bg2">
              <a:lumMod val="50000"/>
            </a:schemeClr>
          </a:solidFill>
          <a:effectLst>
            <a:glow rad="101600">
              <a:schemeClr val="bg2">
                <a:alpha val="60000"/>
              </a:schemeClr>
            </a:glow>
          </a:effectLst>
          <a:latin typeface="Bell Gothic Std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Bell Gothic Std Ligh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Bell Gothic Std 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Bell Gothic Std Ligh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Bell Gothic Std Ligh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2" name="Picture 92" descr="deciphering satans schemes_c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1DCD56-B0E7-4D4E-B8E4-6EEBD0A8FA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 radius="6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5" y="1464744"/>
            <a:ext cx="8249925" cy="470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81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rgbClr val="FFC000"/>
            </a:solidFill>
          </a:ln>
          <a:solidFill>
            <a:schemeClr val="bg2">
              <a:lumMod val="50000"/>
            </a:schemeClr>
          </a:solidFill>
          <a:effectLst>
            <a:glow rad="101600">
              <a:schemeClr val="bg2">
                <a:alpha val="60000"/>
              </a:schemeClr>
            </a:glow>
          </a:effectLst>
          <a:latin typeface="Bell Gothic Std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Bell Gothic Std Ligh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Bell Gothic Std 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Bell Gothic Std Ligh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Bell Gothic Std Ligh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sz="5400" dirty="0" smtClean="0"/>
              <a:t>THE SCOPE OF THE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22098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JUDGMENT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81600"/>
            <a:ext cx="4648200" cy="9027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Bell Gothic Std Light" pitchFamily="34" charset="0"/>
              </a:rPr>
              <a:t>GENESIS 7:6-24</a:t>
            </a:r>
            <a:endParaRPr lang="en-US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  <a:latin typeface="Bell Gothic St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9:11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“Thus </a:t>
            </a:r>
            <a:r>
              <a:rPr lang="en-US" sz="4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establish My covenant with you: Never again shall all flesh be cut off by the waters of the flood; never again shall there be a flood to destroy the earth</a:t>
            </a:r>
            <a:r>
              <a:rPr lang="en-US" sz="4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53340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ebdings" panose="05030102010509060703" pitchFamily="18" charset="2"/>
              <a:buChar char=""/>
            </a:pPr>
            <a:r>
              <a:rPr lang="en-US" sz="3600" kern="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What do local flood theorists do to this passage?</a:t>
            </a:r>
          </a:p>
        </p:txBody>
      </p:sp>
    </p:spTree>
    <p:extLst>
      <p:ext uri="{BB962C8B-B14F-4D97-AF65-F5344CB8AC3E}">
        <p14:creationId xmlns:p14="http://schemas.microsoft.com/office/powerpoint/2010/main" val="1798341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Reasons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size &amp; construction of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purpose of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effect on living creatures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height of the waters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time spent in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promise made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testimony of inspired 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80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Inspired Writers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"/>
            </a:pPr>
            <a:r>
              <a:rPr lang="en-US" dirty="0" smtClean="0">
                <a:solidFill>
                  <a:srgbClr val="FFC000"/>
                </a:solidFill>
              </a:rPr>
              <a:t>Psalmist (104:5-9)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"/>
            </a:pPr>
            <a:r>
              <a:rPr lang="en-US" dirty="0" smtClean="0">
                <a:solidFill>
                  <a:srgbClr val="FFC000"/>
                </a:solidFill>
              </a:rPr>
              <a:t>Isaiah (54:9)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"/>
            </a:pPr>
            <a:r>
              <a:rPr lang="en-US" dirty="0" smtClean="0">
                <a:solidFill>
                  <a:srgbClr val="FFC000"/>
                </a:solidFill>
              </a:rPr>
              <a:t>The apostles (2 Pet. 3:6)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"/>
            </a:pPr>
            <a:r>
              <a:rPr lang="en-US" dirty="0" smtClean="0">
                <a:solidFill>
                  <a:srgbClr val="FFC000"/>
                </a:solidFill>
              </a:rPr>
              <a:t>Jesus (Matt. 24:37-39)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do not believe the Bible when it speaks of earthly things, why believe it when it speaks of heavenly things (Jn. 3:12)?</a:t>
            </a:r>
          </a:p>
          <a:p>
            <a:pPr>
              <a:buFont typeface="Wingdings" panose="05000000000000000000" pitchFamily="2" charset="2"/>
              <a:buChar char="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one is not true to what is written in the Old Testament, why have confidence in him to handle the New Testament right (Jn. 5:46, 47)?</a:t>
            </a:r>
          </a:p>
          <a:p>
            <a:pPr>
              <a:buFont typeface="Wingdings" panose="05000000000000000000" pitchFamily="2" charset="2"/>
              <a:buChar char="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great day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(Acts 17:30, 31)!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37100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Peter 3:10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</a:t>
            </a:r>
            <a:r>
              <a:rPr lang="en-US" sz="4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the Lord will come as a thief in the night, in which the heavens will pass away with a great noise, and the elements will melt with fervent heat; both the earth and the works that are in it will be burned up</a:t>
            </a:r>
            <a:r>
              <a:rPr lang="en-US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4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6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ell Gothic Std Black" pitchFamily="34" charset="0"/>
              </a:rPr>
              <a:t>THE GOD OF THE JUDGMENT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Welcoming (Gen. 7:1)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Discerning (Gen. 7:1)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(Gen. 7:2)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Redemptive (Gen. 7:2; 8:20)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Unchanging (Gen. 7:4; 6:3; 7:10)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Judicial (Gen. 7:4)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(Gen. 7:4; Rom. 11:22)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116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0" y="838200"/>
            <a:ext cx="6248400" cy="4953000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15100"/>
              </a:lnSpc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ll MT" panose="02020503060305020303" pitchFamily="18" charset="0"/>
              </a:rPr>
              <a:t>THE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MAGNITUDE</a:t>
            </a:r>
            <a:r>
              <a:rPr lang="en-US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ll MT" panose="02020503060305020303" pitchFamily="18" charset="0"/>
              </a:rPr>
              <a:t/>
            </a:r>
            <a:br>
              <a:rPr lang="en-US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8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ll MT" panose="02020503060305020303" pitchFamily="18" charset="0"/>
              </a:rPr>
              <a:t>OF The </a:t>
            </a:r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ll MT" panose="02020503060305020303" pitchFamily="18" charset="0"/>
              </a:rPr>
              <a:t>FLOOD</a:t>
            </a:r>
            <a:endParaRPr lang="en-US" sz="6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065"/>
          <a:stretch/>
        </p:blipFill>
        <p:spPr bwMode="auto">
          <a:xfrm>
            <a:off x="0" y="0"/>
            <a:ext cx="9180095" cy="529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20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Reasons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size &amp; construction of the ark</a:t>
            </a:r>
          </a:p>
          <a:p>
            <a:pPr marL="857250" lvl="1" indent="-457200"/>
            <a:r>
              <a:rPr lang="en-US" dirty="0" smtClean="0"/>
              <a:t>Conservative calculation</a:t>
            </a:r>
          </a:p>
          <a:p>
            <a:pPr marL="1257300" lvl="2" indent="-457200">
              <a:buFont typeface="Webdings" panose="05030102010509060703" pitchFamily="18" charset="2"/>
              <a:buChar char=""/>
            </a:pPr>
            <a:r>
              <a:rPr lang="en-US" dirty="0" smtClean="0"/>
              <a:t>450’ long</a:t>
            </a:r>
          </a:p>
          <a:p>
            <a:pPr marL="1257300" lvl="2" indent="-457200">
              <a:buFont typeface="Webdings" panose="05030102010509060703" pitchFamily="18" charset="2"/>
              <a:buChar char=""/>
            </a:pPr>
            <a:r>
              <a:rPr lang="en-US" dirty="0" smtClean="0"/>
              <a:t>75’ wide</a:t>
            </a:r>
          </a:p>
          <a:p>
            <a:pPr marL="1257300" lvl="2" indent="-457200">
              <a:buFont typeface="Webdings" panose="05030102010509060703" pitchFamily="18" charset="2"/>
              <a:buChar char=""/>
            </a:pPr>
            <a:r>
              <a:rPr lang="en-US" dirty="0" smtClean="0"/>
              <a:t>45’ wide</a:t>
            </a:r>
          </a:p>
          <a:p>
            <a:pPr marL="857250" lvl="1" indent="-457200"/>
            <a:r>
              <a:rPr lang="en-US" dirty="0" smtClean="0"/>
              <a:t>Volume = 522 standard stock cars</a:t>
            </a:r>
          </a:p>
          <a:p>
            <a:pPr marL="857250" lvl="1" indent="-457200"/>
            <a:r>
              <a:rPr lang="en-US" dirty="0" smtClean="0"/>
              <a:t>Why spend 120 yrs. building an ocean liner for a local flood?</a:t>
            </a:r>
          </a:p>
          <a:p>
            <a:pPr marL="857250" lvl="1" indent="-457200"/>
            <a:r>
              <a:rPr lang="en-US" dirty="0" smtClean="0"/>
              <a:t>Why not </a:t>
            </a:r>
            <a:r>
              <a:rPr lang="en-US" u="sng" dirty="0" smtClean="0"/>
              <a:t>escape</a:t>
            </a:r>
            <a:r>
              <a:rPr lang="en-US" dirty="0" smtClean="0"/>
              <a:t>? </a:t>
            </a:r>
          </a:p>
          <a:p>
            <a:pPr marL="800100" lvl="2" indent="0">
              <a:buNone/>
            </a:pPr>
            <a:r>
              <a:rPr lang="en-US" dirty="0" smtClean="0"/>
              <a:t>Gen. 19:14, 17</a:t>
            </a:r>
          </a:p>
        </p:txBody>
      </p:sp>
    </p:spTree>
    <p:extLst>
      <p:ext uri="{BB962C8B-B14F-4D97-AF65-F5344CB8AC3E}">
        <p14:creationId xmlns:p14="http://schemas.microsoft.com/office/powerpoint/2010/main" val="2809701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Reasons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size &amp; construction of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purpose of the ark</a:t>
            </a:r>
          </a:p>
          <a:p>
            <a:pPr marL="914400" lvl="1" indent="-514350">
              <a:buFont typeface="Webdings" panose="05030102010509060703" pitchFamily="18" charset="2"/>
              <a:buChar char=""/>
            </a:pPr>
            <a:r>
              <a:rPr lang="en-US" dirty="0" smtClean="0"/>
              <a:t>To keep the species alive (6:19, 20; 7:3)</a:t>
            </a:r>
          </a:p>
          <a:p>
            <a:pPr marL="914400" lvl="1" indent="-514350">
              <a:buFont typeface="Webdings" panose="05030102010509060703" pitchFamily="18" charset="2"/>
              <a:buChar char=""/>
            </a:pPr>
            <a:r>
              <a:rPr lang="en-US" dirty="0" smtClean="0"/>
              <a:t>Why take pairs of every kind on the ark for a local flood?</a:t>
            </a:r>
          </a:p>
        </p:txBody>
      </p:sp>
    </p:spTree>
    <p:extLst>
      <p:ext uri="{BB962C8B-B14F-4D97-AF65-F5344CB8AC3E}">
        <p14:creationId xmlns:p14="http://schemas.microsoft.com/office/powerpoint/2010/main" val="1181909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Reasons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size &amp; construction of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purpose of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effect on living creatures</a:t>
            </a:r>
          </a:p>
          <a:p>
            <a:pPr marL="1143000" lvl="1" indent="-742950">
              <a:buFont typeface="Webdings" panose="05030102010509060703" pitchFamily="18" charset="2"/>
              <a:buChar char=""/>
            </a:pPr>
            <a:r>
              <a:rPr lang="en-US" dirty="0" smtClean="0"/>
              <a:t>“All </a:t>
            </a:r>
            <a:r>
              <a:rPr lang="en-US" dirty="0"/>
              <a:t>flesh died that moved on the earth…” (Gen. 7:21</a:t>
            </a:r>
            <a:r>
              <a:rPr lang="en-US" dirty="0" smtClean="0"/>
              <a:t>)</a:t>
            </a:r>
          </a:p>
          <a:p>
            <a:pPr marL="1143000" lvl="1" indent="-742950">
              <a:buFont typeface="Webdings" panose="05030102010509060703" pitchFamily="18" charset="2"/>
              <a:buChar char=""/>
            </a:pPr>
            <a:r>
              <a:rPr lang="en-US" dirty="0" smtClean="0"/>
              <a:t>“…</a:t>
            </a:r>
            <a:r>
              <a:rPr lang="en-US" dirty="0"/>
              <a:t>all that was on the dry land, </a:t>
            </a:r>
            <a:r>
              <a:rPr lang="en-US" dirty="0" smtClean="0"/>
              <a:t>died” (Gen. 7:22)</a:t>
            </a:r>
          </a:p>
          <a:p>
            <a:pPr marL="1143000" lvl="1" indent="-742950">
              <a:buFont typeface="Webdings" panose="05030102010509060703" pitchFamily="18" charset="2"/>
              <a:buChar char=""/>
            </a:pPr>
            <a:r>
              <a:rPr lang="en-US" spc="-130" dirty="0"/>
              <a:t>“So He destroyed all living things which were on the face of the </a:t>
            </a:r>
            <a:r>
              <a:rPr lang="en-US" spc="-130" dirty="0" smtClean="0"/>
              <a:t>ground…” </a:t>
            </a:r>
            <a:r>
              <a:rPr lang="en-US" spc="-130" dirty="0"/>
              <a:t>(Gen. 7:23</a:t>
            </a:r>
            <a:r>
              <a:rPr lang="en-US" spc="-130" dirty="0" smtClean="0"/>
              <a:t>)</a:t>
            </a:r>
            <a:endParaRPr lang="en-US" spc="-130" dirty="0"/>
          </a:p>
          <a:p>
            <a:pPr marL="1143000" lvl="1" indent="-7429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0903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Reasons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size &amp; construction of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purpose of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effect on living creatures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height of the waters</a:t>
            </a:r>
          </a:p>
          <a:p>
            <a:pPr marL="914400" lvl="1" indent="-514350">
              <a:buFont typeface="Webdings" panose="05030102010509060703" pitchFamily="18" charset="2"/>
              <a:buChar char=""/>
            </a:pPr>
            <a:r>
              <a:rPr lang="en-US" dirty="0" smtClean="0"/>
              <a:t>“high above the earth” (Gen. 7:17)</a:t>
            </a:r>
          </a:p>
          <a:p>
            <a:pPr marL="914400" lvl="1" indent="-514350">
              <a:buFont typeface="Webdings" panose="05030102010509060703" pitchFamily="18" charset="2"/>
              <a:buChar char=""/>
            </a:pPr>
            <a:r>
              <a:rPr lang="en-US" dirty="0" smtClean="0"/>
              <a:t>High hills and mountains (Gen. 7:18-20)</a:t>
            </a:r>
          </a:p>
          <a:p>
            <a:pPr marL="914400" lvl="1" indent="-514350">
              <a:buFont typeface="Webdings" panose="05030102010509060703" pitchFamily="18" charset="2"/>
              <a:buChar char=""/>
            </a:pPr>
            <a:r>
              <a:rPr lang="en-US" dirty="0" smtClean="0"/>
              <a:t>15 cubits upward (7:20; cf. 6:15)</a:t>
            </a:r>
          </a:p>
        </p:txBody>
      </p:sp>
    </p:spTree>
    <p:extLst>
      <p:ext uri="{BB962C8B-B14F-4D97-AF65-F5344CB8AC3E}">
        <p14:creationId xmlns:p14="http://schemas.microsoft.com/office/powerpoint/2010/main" val="401428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Reasons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size &amp; construction of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purpose of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effect on living creatures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height of the waters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time spent in the ark</a:t>
            </a:r>
          </a:p>
          <a:p>
            <a:pPr marL="914400" lvl="1" indent="-514350">
              <a:buClr>
                <a:schemeClr val="bg1"/>
              </a:buClr>
              <a:buFont typeface="Wingdings" panose="05000000000000000000" pitchFamily="2" charset="2"/>
              <a:buChar char=""/>
            </a:pPr>
            <a:r>
              <a:rPr lang="en-US" dirty="0" smtClean="0">
                <a:solidFill>
                  <a:srgbClr val="FFC000"/>
                </a:solidFill>
              </a:rPr>
              <a:t>Entered: </a:t>
            </a:r>
            <a:r>
              <a:rPr lang="en-US" dirty="0" smtClean="0"/>
              <a:t>	600</a:t>
            </a:r>
            <a:r>
              <a:rPr lang="en-US" baseline="30000" dirty="0" smtClean="0"/>
              <a:t>th</a:t>
            </a:r>
            <a:r>
              <a:rPr lang="en-US" dirty="0" smtClean="0"/>
              <a:t> year, 2</a:t>
            </a:r>
            <a:r>
              <a:rPr lang="en-US" baseline="30000" dirty="0" smtClean="0"/>
              <a:t>nd</a:t>
            </a:r>
            <a:r>
              <a:rPr lang="en-US" dirty="0" smtClean="0"/>
              <a:t> month, 17</a:t>
            </a:r>
            <a:r>
              <a:rPr lang="en-US" baseline="30000" dirty="0" smtClean="0"/>
              <a:t>th</a:t>
            </a:r>
            <a:r>
              <a:rPr lang="en-US" dirty="0" smtClean="0"/>
              <a:t> day</a:t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Exited: </a:t>
            </a:r>
            <a:r>
              <a:rPr lang="en-US" dirty="0" smtClean="0"/>
              <a:t>	601</a:t>
            </a:r>
            <a:r>
              <a:rPr lang="en-US" baseline="30000" dirty="0" smtClean="0"/>
              <a:t>st</a:t>
            </a:r>
            <a:r>
              <a:rPr lang="en-US" dirty="0" smtClean="0"/>
              <a:t> year, 2</a:t>
            </a:r>
            <a:r>
              <a:rPr lang="en-US" baseline="30000" dirty="0" smtClean="0"/>
              <a:t>nd</a:t>
            </a:r>
            <a:r>
              <a:rPr lang="en-US" dirty="0" smtClean="0"/>
              <a:t> month, 27</a:t>
            </a:r>
            <a:r>
              <a:rPr lang="en-US" baseline="30000" dirty="0" smtClean="0"/>
              <a:t>th</a:t>
            </a:r>
            <a:r>
              <a:rPr lang="en-US" dirty="0" smtClean="0"/>
              <a:t> day 		(7:11, 13; 8:13-16)</a:t>
            </a:r>
          </a:p>
        </p:txBody>
      </p:sp>
    </p:spTree>
    <p:extLst>
      <p:ext uri="{BB962C8B-B14F-4D97-AF65-F5344CB8AC3E}">
        <p14:creationId xmlns:p14="http://schemas.microsoft.com/office/powerpoint/2010/main" val="1673181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Reasons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size &amp; construction of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purpose of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effect on living creatures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height of the waters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time spent in the ark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promise made</a:t>
            </a:r>
          </a:p>
        </p:txBody>
      </p:sp>
    </p:spTree>
    <p:extLst>
      <p:ext uri="{BB962C8B-B14F-4D97-AF65-F5344CB8AC3E}">
        <p14:creationId xmlns:p14="http://schemas.microsoft.com/office/powerpoint/2010/main" val="1872139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Gen7_judgment1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09Gen7_judgment1</Template>
  <TotalTime>295</TotalTime>
  <Words>593</Words>
  <Application>Microsoft Office PowerPoint</Application>
  <PresentationFormat>On-screen Show (4:3)</PresentationFormat>
  <Paragraphs>90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Bell Gothic Std Black</vt:lpstr>
      <vt:lpstr>Webdings</vt:lpstr>
      <vt:lpstr>Bell Gothic Std Light</vt:lpstr>
      <vt:lpstr>Bell MT</vt:lpstr>
      <vt:lpstr>Calibri</vt:lpstr>
      <vt:lpstr>Berlin Sans FB Demi</vt:lpstr>
      <vt:lpstr>Arial Black</vt:lpstr>
      <vt:lpstr>Wingdings</vt:lpstr>
      <vt:lpstr>09Gen7_judgment1</vt:lpstr>
      <vt:lpstr>Custom Design</vt:lpstr>
      <vt:lpstr>1_Custom Design</vt:lpstr>
      <vt:lpstr>1_Default Design</vt:lpstr>
      <vt:lpstr>2_Custom Design</vt:lpstr>
      <vt:lpstr>3_Custom Design</vt:lpstr>
      <vt:lpstr>THE SCOPE OF THE</vt:lpstr>
      <vt:lpstr>Previously:</vt:lpstr>
      <vt:lpstr>THE MAGNITUDE OF The FLOOD</vt:lpstr>
      <vt:lpstr>Seven Reasons</vt:lpstr>
      <vt:lpstr>Seven Reasons</vt:lpstr>
      <vt:lpstr>Seven Reasons</vt:lpstr>
      <vt:lpstr>Seven Reasons</vt:lpstr>
      <vt:lpstr>Seven Reasons</vt:lpstr>
      <vt:lpstr>Seven Reasons</vt:lpstr>
      <vt:lpstr>Genesis 9:11</vt:lpstr>
      <vt:lpstr>Seven Reasons</vt:lpstr>
      <vt:lpstr>Inspired Writers</vt:lpstr>
      <vt:lpstr>Applications</vt:lpstr>
      <vt:lpstr>2 Peter 3:10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SCOPE OF THE</dc:title>
  <dc:creator>Steven J. Wallace</dc:creator>
  <cp:keywords>Noah, judgment day, flood, ark</cp:keywords>
  <cp:lastModifiedBy>Steven J. Wallace</cp:lastModifiedBy>
  <cp:revision>24</cp:revision>
  <dcterms:created xsi:type="dcterms:W3CDTF">2016-02-24T19:23:27Z</dcterms:created>
  <dcterms:modified xsi:type="dcterms:W3CDTF">2016-03-25T18:14:26Z</dcterms:modified>
</cp:coreProperties>
</file>